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256" r:id="rId3"/>
    <p:sldId id="258" r:id="rId4"/>
    <p:sldId id="261" r:id="rId5"/>
    <p:sldId id="257" r:id="rId6"/>
    <p:sldId id="274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9" r:id="rId19"/>
    <p:sldId id="273" r:id="rId20"/>
    <p:sldId id="275" r:id="rId21"/>
    <p:sldId id="280" r:id="rId22"/>
    <p:sldId id="281" r:id="rId23"/>
    <p:sldId id="278" r:id="rId24"/>
    <p:sldId id="282" r:id="rId25"/>
    <p:sldId id="285" r:id="rId26"/>
    <p:sldId id="283" r:id="rId27"/>
    <p:sldId id="286" r:id="rId28"/>
    <p:sldId id="287" r:id="rId29"/>
    <p:sldId id="378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A2D96-82C4-4E97-BB4E-5896CC67C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CF0804-9FEE-4E33-81C7-07FFDBBA2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34AFA5-2774-4654-A067-5E2CFE7E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D280E9-9C21-4BE1-9F2D-A25DAF0A6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314925-7A3F-4E6A-AE8C-D0739BBA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86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D410A-C490-4371-BAF1-8FFC86B7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7BDE4D-1375-422F-947F-C922545BF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EB4413-790B-4465-9854-95DF458C8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85BF57-5A75-4525-8B23-A5AA963D6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EC68C0-AFFE-42FD-B399-C0B64055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33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67AA1D-08B6-45E2-B515-28001BAC04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BFC7D3-6393-48E9-A42D-8796EB195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B9BE94-2AE8-4076-94D3-037AEE484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BB3010-76F1-4E1A-9978-40160BA8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8642F3-E7E4-41AC-91F1-2C88CB2D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18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8135E-6F5B-4B80-9A38-6CB576BB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020CEA-C5FC-4C16-A0B7-391044AA4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61E538-D1D3-4677-84CA-BAE6F5C53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B9D62B-380B-4358-B753-788871A2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825E6F-BABF-4A18-9F67-0E5FEDE0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67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F3BA5-6F80-49E8-9CF9-13389379C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3028E9-4491-48E0-941D-93A3D66F8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CD1CC3-70AD-40BD-8B49-61CFCA07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D07B0F-01BF-41EA-98A4-28945082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E63ABE-4490-4A68-AB94-1E43B3D7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54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79165-3017-4136-A24B-0EF25960C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783A3D-6F22-4221-9909-CC8E02FA7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F5E213-1774-4C55-A3F3-21284394E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909261-F794-4F83-9CC7-AAC6666F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F1C28F-9C97-470E-88AB-7533252B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C36DE1-780C-44FC-80F0-D41ECE07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30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C755B-2DDE-4719-B42D-9F85083ED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313C00-1BB4-4437-9428-C33200C3C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2DB9AC-D878-4383-B294-9088AAC02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4CE30DA-CDC7-4801-BA6F-0D5168C92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6914F0-6124-4CEE-9503-C656B5122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9575A3D-CDFC-47E9-93D1-1D35D5C8F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CF2BE1B-61CC-4FBF-AB2E-8BF4C26B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8D57191-4BFD-4F2B-BC1C-FC1DCB03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14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D9B8B-C1DC-4412-A98C-D099214DF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F9EDE00-E2D6-4289-8E4C-D5F9AF7C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57700C-A788-4FCE-BE8E-404791AE7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827AB35-723B-4117-8D0B-3F4A85C1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82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1790992-E71A-4C23-9C76-E714AAE93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81B19A-BD39-466E-8823-E163DE72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BC974C1-A59E-4CDB-98E0-D811A46A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72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FCED3-32A7-467C-8DD4-18671551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5FBD76-908E-4A1D-80AA-AD5DFCF13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E838838-9827-4075-AAD5-68A6BB15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34B29E-165D-43E0-9CFF-CA6D2EC5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EF88FF-EA7B-4261-93D4-F869DA0F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FF97AF-7998-4481-9553-722CB7B1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57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5C91A-A16D-46EC-AF66-4AF900755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FBE80D7-89D3-45BA-8C30-0240FF101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3EDFA2-5768-45C2-A781-61117B66E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E2CE12-9B76-4754-A5CD-B350BDCB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4D3337-1983-4339-894A-6E3F4265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809A9D-A41B-4A01-9AE9-D76DF2BC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95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B7C9BFD-3A08-42BC-98F7-3B296FEC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19605D-68A0-40D9-BC69-455256FB5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B24714-FD4D-40DC-B1F9-2EB02ED00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4B1C-904E-43AF-991D-9AA4DEBA6365}" type="datetimeFigureOut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6C932C-19B3-4666-8CC3-EC14DCCCD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11061A-A436-44CB-8730-C6C5AB245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A3CF-77A1-49A7-A038-97881C031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02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D31FC-7346-4688-8E47-FADF9F7F4C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16º Congresso estadual de Previdência - APEPREM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939719-49C2-4C4C-A872-618120C6A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Magadar Rosália Costa Briguet</a:t>
            </a:r>
          </a:p>
          <a:p>
            <a:r>
              <a:rPr lang="pt-BR" b="1" dirty="0"/>
              <a:t>Outubro 2020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342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289B9-B851-4DDF-847D-E955B25FF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Servidores federais que ingressaram em cargo efetivo até a data da emenda ou servidores que ingressaram até a data da lei que adotar as mesmas regras da EC no.103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D67074-80DF-4D0D-8573-3622864B4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 </a:t>
            </a:r>
          </a:p>
          <a:p>
            <a:r>
              <a:rPr lang="pt-BR" b="1" dirty="0">
                <a:solidFill>
                  <a:srgbClr val="FF0000"/>
                </a:solidFill>
              </a:rPr>
              <a:t>1ª regra aposentadoria voluntária (art. 4º da emenda)</a:t>
            </a:r>
            <a:r>
              <a:rPr lang="pt-BR" b="1" dirty="0"/>
              <a:t>: idade, tempo de contribuição, tempo de efetivo exercício no serviço público e no cargo efetivo e soma de pontos. Professor com redução de cinco anos na idade e tempo de contribuição e no somatório de pontos</a:t>
            </a:r>
          </a:p>
          <a:p>
            <a:r>
              <a:rPr lang="pt-BR" b="1" dirty="0">
                <a:solidFill>
                  <a:srgbClr val="FF0000"/>
                </a:solidFill>
              </a:rPr>
              <a:t>Fixação de proventos:</a:t>
            </a:r>
          </a:p>
          <a:p>
            <a:r>
              <a:rPr lang="pt-BR" b="1" dirty="0"/>
              <a:t>Ingresso em cargo efetivo até 31.12.2003: totalidade da remuneração no cargo efetivo/Paridade. Acréscimo de idade mínima (65/62 e 60/57). Possibilidade de acrescentar vantagens remuneratórias permanentes de valores variáveis</a:t>
            </a:r>
          </a:p>
          <a:p>
            <a:r>
              <a:rPr lang="pt-BR" b="1" dirty="0"/>
              <a:t>Outros: 60% da média(100%), com acréscimo de 2% para cada ano que exceder a 20 anos de tempo de contribuição/ Reajuste: de acordo com o RGPS (ou lei do ente)</a:t>
            </a:r>
          </a:p>
        </p:txBody>
      </p:sp>
    </p:spTree>
    <p:extLst>
      <p:ext uri="{BB962C8B-B14F-4D97-AF65-F5344CB8AC3E}">
        <p14:creationId xmlns:p14="http://schemas.microsoft.com/office/powerpoint/2010/main" val="84904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289B9-B851-4DDF-847D-E955B25FF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Servidores federais que ingressaram em cargo efetivo até a data da emenda ou servidores que ingressaram até a data da lei que adotar as mesmas regras da EC no.103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D67074-80DF-4D0D-8573-3622864B4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 </a:t>
            </a:r>
          </a:p>
          <a:p>
            <a:r>
              <a:rPr lang="pt-BR" b="1" dirty="0">
                <a:solidFill>
                  <a:srgbClr val="FF0000"/>
                </a:solidFill>
              </a:rPr>
              <a:t>2ª regra aposentadoria voluntária com adicional de tempo (pedágio</a:t>
            </a:r>
            <a:r>
              <a:rPr lang="pt-BR" b="1" dirty="0"/>
              <a:t>) (art.20 da emenda) : idade, tempo de contribuição, tempo de efetivo exercício no serviço público e no cargo efetivo e pedágio. </a:t>
            </a:r>
          </a:p>
          <a:p>
            <a:r>
              <a:rPr lang="pt-BR" b="1" dirty="0"/>
              <a:t>Professor com redução de cinco anos na idade e tempo de contribuição </a:t>
            </a:r>
          </a:p>
          <a:p>
            <a:r>
              <a:rPr lang="pt-BR" b="1" dirty="0"/>
              <a:t>Fixação de proventos :</a:t>
            </a:r>
          </a:p>
          <a:p>
            <a:r>
              <a:rPr lang="pt-BR" b="1" dirty="0"/>
              <a:t>Ingresso em cargo efetivo até 31.12.2003: totalidade da remuneração no cargo efetivo/Paridade. Possibilidade de acrescentar vantagens remuneratórias permanentes de valores variáveis</a:t>
            </a:r>
          </a:p>
          <a:p>
            <a:r>
              <a:rPr lang="pt-BR" b="1" dirty="0"/>
              <a:t>Outros (art. 26 da emenda): 100% da média / Reajuste: de acordo com o RGPS (ou lei do ente)</a:t>
            </a:r>
          </a:p>
        </p:txBody>
      </p:sp>
    </p:spTree>
    <p:extLst>
      <p:ext uri="{BB962C8B-B14F-4D97-AF65-F5344CB8AC3E}">
        <p14:creationId xmlns:p14="http://schemas.microsoft.com/office/powerpoint/2010/main" val="856677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289B9-B851-4DDF-847D-E955B25FF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Servidores federais que ingressaram em cargo efetivo até a data da emenda ou servidores que ingressaram até a data da lei que adotar as mesmas regras da EC no.103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D67074-80DF-4D0D-8573-3622864B4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 </a:t>
            </a:r>
          </a:p>
          <a:p>
            <a:r>
              <a:rPr lang="pt-BR" b="1" dirty="0">
                <a:solidFill>
                  <a:srgbClr val="C00000"/>
                </a:solidFill>
              </a:rPr>
              <a:t>Segurados policiais </a:t>
            </a:r>
            <a:r>
              <a:rPr lang="pt-BR" b="1" dirty="0"/>
              <a:t>(art. 5º da emenda) : LC 51/85 com idade mínima para ambos os sexos ou idades específicas mais período adicional (pedágio) correspondente até a data da entrada em vigor da emenda ou da lei do ente</a:t>
            </a:r>
          </a:p>
          <a:p>
            <a:r>
              <a:rPr lang="pt-BR" b="1" dirty="0"/>
              <a:t>Fixação de proventos: integrais (</a:t>
            </a:r>
            <a:r>
              <a:rPr lang="pt-BR" b="1" dirty="0">
                <a:solidFill>
                  <a:srgbClr val="FF0000"/>
                </a:solidFill>
              </a:rPr>
              <a:t>discussão: integrais da remuneração no cargo efetivo ou média)</a:t>
            </a:r>
          </a:p>
          <a:p>
            <a:r>
              <a:rPr lang="pt-BR" b="1" dirty="0">
                <a:solidFill>
                  <a:srgbClr val="FF0000"/>
                </a:solidFill>
              </a:rPr>
              <a:t>Tema 1019 (RE 1162672)</a:t>
            </a:r>
          </a:p>
          <a:p>
            <a:r>
              <a:rPr lang="pt-BR" b="1" dirty="0"/>
              <a:t>Para o policial federal: o parecer normativo da AGU, acolhido pelo Presidente – proventos integrais e paridade para quem ingressou até 12.11.2019.</a:t>
            </a:r>
          </a:p>
          <a:p>
            <a:pPr marL="0" indent="0">
              <a:buNone/>
            </a:pPr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732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289B9-B851-4DDF-847D-E955B25FF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Servidores federais que ingressaram em cargo efetivo até a data da emenda ou servidores que ingressaram até a data da lei que adotar as mesmas regras da EC no.103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D67074-80DF-4D0D-8573-3622864B4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174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Segurado submetido a atividades insalubres</a:t>
            </a:r>
            <a:r>
              <a:rPr lang="pt-BR" b="1" dirty="0"/>
              <a:t> (art. 21 da emenda)– cumprir requisitos do art. 57 e 58 da Lei no. 8.213/91 e demais requisitos</a:t>
            </a:r>
          </a:p>
          <a:p>
            <a:pPr marL="0" indent="0">
              <a:buNone/>
            </a:pPr>
            <a:r>
              <a:rPr lang="pt-BR" b="1" dirty="0"/>
              <a:t>Vedada a caracterização por categoria profissional ou ocupação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Vedação da conversão do tempo </a:t>
            </a:r>
            <a:r>
              <a:rPr lang="pt-BR" b="1" dirty="0"/>
              <a:t>até a data da EC 103 ou da data da lei que alterou as regras de aposentadoria</a:t>
            </a:r>
          </a:p>
          <a:p>
            <a:pPr algn="just"/>
            <a:r>
              <a:rPr lang="pt-BR" b="1" i="0" dirty="0">
                <a:solidFill>
                  <a:srgbClr val="162937"/>
                </a:solidFill>
                <a:effectLst/>
                <a:latin typeface="rawline"/>
              </a:rPr>
              <a:t>A conversão do tempo especial em comum é permitida apenas para períodos trabalhados até 13 de novembro de 2019, ou a data da lei do ente que alterou as regras, vedada a conversão de períodos laborados após esta data (conforme § 3º do art. 10, da EC nº 103, de 2019) – art. 19 da Portaria 450/2020 do INSS</a:t>
            </a:r>
          </a:p>
          <a:p>
            <a:pPr algn="just"/>
            <a:r>
              <a:rPr lang="pt-BR" b="1" dirty="0"/>
              <a:t>Fixação dos proventos: 60% da média(100%), com acréscimo de 2% para cada ano que exceder a 20 anos de tempo de contribuição/ Reajuste: de acordo com o RGPS</a:t>
            </a:r>
          </a:p>
          <a:p>
            <a:pPr algn="just"/>
            <a:endParaRPr lang="pt-BR" b="1" i="0" dirty="0">
              <a:solidFill>
                <a:srgbClr val="162937"/>
              </a:solidFill>
              <a:effectLst/>
              <a:latin typeface="rawline"/>
            </a:endParaRPr>
          </a:p>
          <a:p>
            <a:pPr marL="0" indent="0">
              <a:buNone/>
            </a:pPr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0509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5E02D-5C8A-4A37-9E69-878AB1979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Regra do direito adquirido, pensão por morte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C27824-B588-4AD5-B924-BBF48C10D1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b="1" dirty="0"/>
              <a:t>Art. 3º.e  art. 23 da EC 103, de 2019</a:t>
            </a:r>
          </a:p>
        </p:txBody>
      </p:sp>
    </p:spTree>
    <p:extLst>
      <p:ext uri="{BB962C8B-B14F-4D97-AF65-F5344CB8AC3E}">
        <p14:creationId xmlns:p14="http://schemas.microsoft.com/office/powerpoint/2010/main" val="182327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934E2-F984-4E63-AAE6-35B7F05F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Abono de permanência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A43490-6C15-4BF6-BCED-EBF944338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b="1" dirty="0"/>
              <a:t>Remissão à lei de cada ente (§ 19 do art. 40) – abono será concedido às hipóteses de cumprimento dos requisitos da aposentadoria voluntária, inclusive especiais, e também para o art. 6º da EC 41 e 3º da EC 47</a:t>
            </a:r>
          </a:p>
          <a:p>
            <a:r>
              <a:rPr lang="pt-BR" b="1" dirty="0"/>
              <a:t>Valor será equivalente ao valor da contribuição</a:t>
            </a:r>
          </a:p>
          <a:p>
            <a:r>
              <a:rPr lang="pt-BR" b="1" dirty="0"/>
              <a:t>Pagamento será devido </a:t>
            </a:r>
            <a:r>
              <a:rPr lang="pt-BR" b="1" dirty="0">
                <a:solidFill>
                  <a:srgbClr val="C00000"/>
                </a:solidFill>
              </a:rPr>
              <a:t>a partir do cumprimento dos requisitos </a:t>
            </a:r>
            <a:r>
              <a:rPr lang="pt-BR" b="1" dirty="0"/>
              <a:t>para obtenção do benefício</a:t>
            </a:r>
          </a:p>
          <a:p>
            <a:r>
              <a:rPr lang="pt-BR" b="1" dirty="0"/>
              <a:t>Sobre averbação de tempo de contribuição/serviço - ver a AO 445, j. 12.09.2016 ( A averbação do tempo de serviço é de interesse exclusivo do interessado; não pode a administração ser onerada pela averbação do tempo de serviço. Assim, o marco inicial para o pagamento é a data do protocolo do pedido de averbação)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0914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686A9-A0E7-4788-ACEB-ABB9EBAB6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t-BR" sz="3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ANEXO II </a:t>
            </a:r>
            <a:r>
              <a:rPr lang="pt-BR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NORMAS DE CONCESSÃO, CÁLCULO E REAJUSTAMENTO DE BENEFÍCIOS AOS SEGURADOS DOS REGIMES PRÓPRIOS DE PREVIDÊNCIA SOCIAL DOS ENTES FEDERATIVOS QUE NÃO FIZERAM ALTERAÇÕES NA SUA LEGISLAÇÃO DECORRENTES DA EMENDA CONSTITUCIONAL N° 103, DE 2019</a:t>
            </a:r>
            <a:br>
              <a:rPr lang="pt-BR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7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89C67C-EC80-4063-A6C7-AC3B5C431A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Aplicação do art. 40, na redação anterior à EC 103 e da legislação previdenciária do ente</a:t>
            </a:r>
          </a:p>
        </p:txBody>
      </p:sp>
    </p:spTree>
    <p:extLst>
      <p:ext uri="{BB962C8B-B14F-4D97-AF65-F5344CB8AC3E}">
        <p14:creationId xmlns:p14="http://schemas.microsoft.com/office/powerpoint/2010/main" val="3521308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5480C-BABC-42FC-AD32-0830B909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58" y="681038"/>
            <a:ext cx="10515600" cy="114458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Servidores que ingressaram em cargo efetivo após janeiro de 2004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49946C-24E9-4776-8AC0-B044C1CB1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8000" b="1" dirty="0"/>
              <a:t>Modalidades</a:t>
            </a:r>
          </a:p>
          <a:p>
            <a:r>
              <a:rPr lang="pt-BR" sz="8000" b="1" dirty="0">
                <a:solidFill>
                  <a:srgbClr val="FF0000"/>
                </a:solidFill>
              </a:rPr>
              <a:t>Aposentadoria voluntária (tempo de contribuição e idade) (art. 40, § 1º, III, a, da CF, na redação anterior à emenda)</a:t>
            </a:r>
          </a:p>
          <a:p>
            <a:r>
              <a:rPr lang="pt-BR" sz="8000" b="1" dirty="0">
                <a:solidFill>
                  <a:srgbClr val="FF0000"/>
                </a:solidFill>
              </a:rPr>
              <a:t>O professor </a:t>
            </a:r>
            <a:r>
              <a:rPr lang="pt-BR" sz="8000" b="1" dirty="0"/>
              <a:t>tem redução de 05 anos na idade e tempo de contribuição – efetivo exercício das funções do magistério na educação infantil, ensino fundamental e médio (Lei 11.301 e ADI 3772)</a:t>
            </a:r>
          </a:p>
          <a:p>
            <a:r>
              <a:rPr lang="pt-BR" sz="8000" b="1" dirty="0"/>
              <a:t>Fixação de proventos: média aritmética simples das remunerações de contribuições  correspondentes a  80% do período contributivo a partir de julho de 1994 ou do início da contribuição, se posterior</a:t>
            </a:r>
          </a:p>
          <a:p>
            <a:r>
              <a:rPr lang="pt-BR" sz="8000" b="1" dirty="0"/>
              <a:t>As remunerações consideradas não poderão ser inferiores ao valor do salário </a:t>
            </a:r>
            <a:r>
              <a:rPr lang="pt-BR" sz="8000" b="1" u="sng" dirty="0"/>
              <a:t>mínimo na competência </a:t>
            </a:r>
            <a:r>
              <a:rPr lang="pt-BR" sz="8000" b="1" dirty="0"/>
              <a:t>da remuneração e superiores ao limite máximo do salário-de-contribuição vigente </a:t>
            </a:r>
            <a:r>
              <a:rPr lang="pt-BR" sz="8000" b="1" u="sng" dirty="0"/>
              <a:t>na competência da remuneração</a:t>
            </a:r>
            <a:r>
              <a:rPr lang="pt-BR" sz="8000" b="1" dirty="0"/>
              <a:t>, quantos aos meses de vinculação ao RGPS</a:t>
            </a:r>
          </a:p>
          <a:p>
            <a:r>
              <a:rPr lang="pt-BR" sz="8000" b="1" dirty="0"/>
              <a:t>Os proventos não poderão </a:t>
            </a:r>
            <a:r>
              <a:rPr lang="pt-BR" sz="8000" b="1" u="sng" dirty="0"/>
              <a:t>ser superiores à remuneração no cargo efetivo </a:t>
            </a:r>
            <a:r>
              <a:rPr lang="pt-BR" sz="8000" b="1" dirty="0"/>
              <a:t>(§ 2º do art. 40 da CF na redação anterior à EC 103)</a:t>
            </a:r>
          </a:p>
          <a:p>
            <a:r>
              <a:rPr lang="pt-BR" sz="8000" b="1" dirty="0"/>
              <a:t>Reajuste que preserve o valor real do benefício </a:t>
            </a:r>
          </a:p>
          <a:p>
            <a:endParaRPr lang="pt-BR" sz="72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0950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8FB97-06E9-43C8-887A-0C8F207C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Independentemente da data de ingresso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6BBC98-09BA-40BE-A250-D33FC9832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b="1" dirty="0">
                <a:solidFill>
                  <a:srgbClr val="C00000"/>
                </a:solidFill>
              </a:rPr>
              <a:t>Aposentadorias especiais </a:t>
            </a:r>
            <a:r>
              <a:rPr lang="pt-BR" b="1" dirty="0"/>
              <a:t>(atividades insalubres) – aplicação da súmula vinculante 33 do STF</a:t>
            </a:r>
          </a:p>
          <a:p>
            <a:r>
              <a:rPr lang="pt-BR" b="1" dirty="0">
                <a:solidFill>
                  <a:srgbClr val="C00000"/>
                </a:solidFill>
              </a:rPr>
              <a:t>Aposentadoria do segurado com deficiência </a:t>
            </a:r>
            <a:r>
              <a:rPr lang="pt-BR" b="1" dirty="0"/>
              <a:t>– somente com Mandado de Injunção (não mais interposto junto ao STF conforme tema 727 – RE 797905) – aplicação da lei 142/2013</a:t>
            </a:r>
          </a:p>
          <a:p>
            <a:r>
              <a:rPr lang="pt-BR" b="1" dirty="0"/>
              <a:t>Reajuste: que preserve o valor real do benefício</a:t>
            </a:r>
          </a:p>
          <a:p>
            <a:r>
              <a:rPr lang="pt-BR" b="1" dirty="0">
                <a:solidFill>
                  <a:srgbClr val="C00000"/>
                </a:solidFill>
              </a:rPr>
              <a:t>Aposentadoria dos guardas municipais: </a:t>
            </a:r>
            <a:r>
              <a:rPr lang="pt-BR" b="1" dirty="0"/>
              <a:t>STF: </a:t>
            </a:r>
            <a:r>
              <a:rPr lang="pt-BR" dirty="0"/>
              <a:t>tema 1057 (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1.215.727) os guardas civis municipais não possuem direito constitucional à aposentadoria especial por exercício de atividade de risco prevista no art. 40, § 4º, II, da Constituição Federal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07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983C2-E780-4D78-8CD5-4DD4F5EC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Independentemente da data de ingresso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2ED423-718A-47DB-8336-B7ED67DAA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Aposentadoria compulsória </a:t>
            </a:r>
            <a:r>
              <a:rPr lang="pt-BR" b="1" dirty="0"/>
              <a:t>aos 75 anos de idade (art. 40, § 1º, II, da CF) </a:t>
            </a:r>
          </a:p>
          <a:p>
            <a:r>
              <a:rPr lang="pt-BR" b="1" dirty="0">
                <a:solidFill>
                  <a:srgbClr val="FF0000"/>
                </a:solidFill>
              </a:rPr>
              <a:t>Aposentadoria por idade </a:t>
            </a:r>
            <a:r>
              <a:rPr lang="pt-BR" b="1" dirty="0"/>
              <a:t>(art. 40, § 1º, III, </a:t>
            </a:r>
            <a:r>
              <a:rPr lang="pt-BR" b="1" i="1" dirty="0"/>
              <a:t>b</a:t>
            </a:r>
            <a:r>
              <a:rPr lang="pt-BR" b="1" dirty="0"/>
              <a:t>, da CF, na redação anterior à emenda)</a:t>
            </a:r>
          </a:p>
          <a:p>
            <a:r>
              <a:rPr lang="pt-BR" b="1" dirty="0"/>
              <a:t>Fixação de proventos:  média aritmética simples das remunerações de contribuições  correspondentes a  80% do período contributivo a partir de julho de 1994 ou desde o início da contribuição, se posterior </a:t>
            </a:r>
          </a:p>
          <a:p>
            <a:r>
              <a:rPr lang="pt-BR" b="1" dirty="0"/>
              <a:t>Proporcionais ao tempo de contribuição apurado – percentual que se aplicará ao resultado da média ou à remuneração no cargo efetivo (o menor)</a:t>
            </a:r>
          </a:p>
          <a:p>
            <a:r>
              <a:rPr lang="pt-BR" b="1" dirty="0"/>
              <a:t>Reajuste: que preserve o valor real do benefício</a:t>
            </a:r>
          </a:p>
        </p:txBody>
      </p:sp>
    </p:spTree>
    <p:extLst>
      <p:ext uri="{BB962C8B-B14F-4D97-AF65-F5344CB8AC3E}">
        <p14:creationId xmlns:p14="http://schemas.microsoft.com/office/powerpoint/2010/main" val="213145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A4839-F95A-408D-91B3-E3E480D95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Anexos da Portaria (substituirá a Portaria 402)</a:t>
            </a:r>
          </a:p>
        </p:txBody>
      </p:sp>
    </p:spTree>
    <p:extLst>
      <p:ext uri="{BB962C8B-B14F-4D97-AF65-F5344CB8AC3E}">
        <p14:creationId xmlns:p14="http://schemas.microsoft.com/office/powerpoint/2010/main" val="3537125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6B7B8-693F-4F81-86BD-7DCC5CBC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Aposentadoria por invalidez permanente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57AA9-0DB4-4624-968A-FEB20C046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1ª regra – servidor que ingressou em cargo efetivo a partir de 2004 </a:t>
            </a:r>
            <a:r>
              <a:rPr lang="pt-BR" b="1" dirty="0"/>
              <a:t>(art. 40, § 1º, I, da CF, na redação anterior à emenda):</a:t>
            </a:r>
          </a:p>
          <a:p>
            <a:r>
              <a:rPr lang="pt-BR" b="1" dirty="0"/>
              <a:t>Fixação de proventos: Quando decorrente de acidente do trabalho, moléstia profissional, do trabalho ou doença grave prevista em lei: integrais da média aritmética simples das remunerações de contribuições  correspondentes a  80% do período contributivo a partir de julho de 1994 ou desde o início da contribuição, se posterior </a:t>
            </a:r>
          </a:p>
          <a:p>
            <a:r>
              <a:rPr lang="pt-BR" b="1" dirty="0"/>
              <a:t>Proporcionais ao tempo de contribuição apurado – percentual que se aplicará ao resultado da média ou à remuneração no cargo efetivo (o menor)</a:t>
            </a:r>
          </a:p>
          <a:p>
            <a:r>
              <a:rPr lang="pt-BR" b="1" dirty="0"/>
              <a:t>Reajuste: que preserve o valor real do benefício</a:t>
            </a:r>
          </a:p>
          <a:p>
            <a:r>
              <a:rPr lang="pt-BR" b="1" dirty="0">
                <a:solidFill>
                  <a:srgbClr val="FF0000"/>
                </a:solidFill>
              </a:rPr>
              <a:t>2ª regra – servidor que ingressou em cargo efetivo até 31.12.2003 (</a:t>
            </a:r>
            <a:r>
              <a:rPr lang="pt-BR" b="1" dirty="0"/>
              <a:t>art. 6oA da EC 41): </a:t>
            </a:r>
          </a:p>
          <a:p>
            <a:r>
              <a:rPr lang="pt-BR" b="1" dirty="0"/>
              <a:t>Proventos integrais ou proporcionais sobre a remuneração no cargo efetivo</a:t>
            </a:r>
          </a:p>
          <a:p>
            <a:r>
              <a:rPr lang="pt-BR" b="1" dirty="0"/>
              <a:t>Paridade (que se estende às pensões)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0557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3C625-573E-4F85-AA86-A1656C629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Pensão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11B2FE-2A2B-4564-8DAF-9C17AE89AB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Aplicação do § 7º do art. 40 da CF na redação anterior à emenda e da legislação do ente federativo</a:t>
            </a:r>
          </a:p>
        </p:txBody>
      </p:sp>
    </p:spTree>
    <p:extLst>
      <p:ext uri="{BB962C8B-B14F-4D97-AF65-F5344CB8AC3E}">
        <p14:creationId xmlns:p14="http://schemas.microsoft.com/office/powerpoint/2010/main" val="2730776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7032B-2E47-48A5-8DE4-EA254DC7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Pensão por morte a ser concedida a partir de 2004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246D6E-F309-47BF-8855-446FC702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b="1" dirty="0"/>
              <a:t>Totalidade dos proventos ou da remuneração no cargo efetivo até o limite dos benefícios do RGPS</a:t>
            </a:r>
          </a:p>
          <a:p>
            <a:r>
              <a:rPr lang="pt-BR" b="1" dirty="0"/>
              <a:t>70% da parcela excedente a este limite no caso dos proventos ou da remuneração no cargo efetivo</a:t>
            </a:r>
          </a:p>
          <a:p>
            <a:r>
              <a:rPr lang="pt-BR" b="1" dirty="0"/>
              <a:t>Reajuste que preserve o valor real, exceto pensões decorrentes de aposentadoria por invalidez dos servidores que ingressaram em cargo efetivo até 31.12.2003 e das pensões decorrentes da aposentadoria concedida com base no art. 3º da EC 47, de 2005</a:t>
            </a:r>
          </a:p>
          <a:p>
            <a:r>
              <a:rPr lang="pt-BR" b="1" dirty="0"/>
              <a:t>Beneficiários, rateio, perda da qualidade, reversão de cotas, de acordo com a lei de cada ente</a:t>
            </a:r>
          </a:p>
        </p:txBody>
      </p:sp>
    </p:spTree>
    <p:extLst>
      <p:ext uri="{BB962C8B-B14F-4D97-AF65-F5344CB8AC3E}">
        <p14:creationId xmlns:p14="http://schemas.microsoft.com/office/powerpoint/2010/main" val="3857227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564BC-4E47-46DD-91BA-70E9E5864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REGRAS DE TRANSIÇÃO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B4A23E-3D62-49AA-A201-2F0668E43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EC 41/2003 e EC 47/2005</a:t>
            </a:r>
          </a:p>
        </p:txBody>
      </p:sp>
    </p:spTree>
    <p:extLst>
      <p:ext uri="{BB962C8B-B14F-4D97-AF65-F5344CB8AC3E}">
        <p14:creationId xmlns:p14="http://schemas.microsoft.com/office/powerpoint/2010/main" val="1677313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7764C-68C1-49F6-8492-C94ADE4B6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Servidor que ingressou em cargo efetivo até 16.12.98 e até 31.12.2003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34F78E-3413-4DF4-A44E-24F813C3F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Até 16.12.98: Duas modalidades de aposentadoria voluntária:</a:t>
            </a:r>
          </a:p>
          <a:p>
            <a:pPr lvl="1"/>
            <a:r>
              <a:rPr lang="pt-BR" b="1" dirty="0"/>
              <a:t>Art. 2º da EC 41, de 2003 – proventos fixados por média/reajuste</a:t>
            </a:r>
          </a:p>
          <a:p>
            <a:pPr lvl="1"/>
            <a:r>
              <a:rPr lang="pt-BR" b="1" dirty="0"/>
              <a:t>Art. 3º da EC 47, de 2005 – proventos integrais sobre a remuneração no cargo efetivo e paridade, estendida às pensões por morte dela decorrentes</a:t>
            </a:r>
          </a:p>
          <a:p>
            <a:r>
              <a:rPr lang="pt-BR" b="1" dirty="0"/>
              <a:t>Até 31.12.2003: art. 6º da EC 41 –  proventos integrais sobre a remuneração no cargo efetivo e paridade </a:t>
            </a:r>
          </a:p>
        </p:txBody>
      </p:sp>
    </p:spTree>
    <p:extLst>
      <p:ext uri="{BB962C8B-B14F-4D97-AF65-F5344CB8AC3E}">
        <p14:creationId xmlns:p14="http://schemas.microsoft.com/office/powerpoint/2010/main" val="1620510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5534A-1858-41AD-9514-777124AA4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Abono de permanência</a:t>
            </a:r>
          </a:p>
        </p:txBody>
      </p:sp>
    </p:spTree>
    <p:extLst>
      <p:ext uri="{BB962C8B-B14F-4D97-AF65-F5344CB8AC3E}">
        <p14:creationId xmlns:p14="http://schemas.microsoft.com/office/powerpoint/2010/main" val="2123660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3AD89-A21D-48D0-B564-88B2E059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Abono de permanência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761691-3045-4FE6-B4D9-6D98AED94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Hipóteses:</a:t>
            </a:r>
          </a:p>
          <a:p>
            <a:r>
              <a:rPr lang="pt-BR" b="1" dirty="0"/>
              <a:t>Aposentadoria voluntária prevista no art. 40, § 1º, III, a, da CF, na redação anterior à EC 103</a:t>
            </a:r>
          </a:p>
          <a:p>
            <a:r>
              <a:rPr lang="pt-BR" b="1" dirty="0"/>
              <a:t>Aposentadoria prevista no art. 2º da EC 41</a:t>
            </a:r>
          </a:p>
          <a:p>
            <a:r>
              <a:rPr lang="pt-BR" b="1" dirty="0"/>
              <a:t>Demais hipóteses não estão previstas no Anexo(?) </a:t>
            </a:r>
          </a:p>
          <a:p>
            <a:r>
              <a:rPr lang="pt-BR" b="1" dirty="0"/>
              <a:t>Valor do abono: equivalente ao valor da contribuição previdenciária</a:t>
            </a:r>
          </a:p>
          <a:p>
            <a:r>
              <a:rPr lang="pt-BR" b="1" dirty="0"/>
              <a:t>O abono será devido da data do implemento dos requisitos para aposentadoria</a:t>
            </a:r>
          </a:p>
        </p:txBody>
      </p:sp>
    </p:spTree>
    <p:extLst>
      <p:ext uri="{BB962C8B-B14F-4D97-AF65-F5344CB8AC3E}">
        <p14:creationId xmlns:p14="http://schemas.microsoft.com/office/powerpoint/2010/main" val="32836077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EA252-E05A-485D-BDDA-E9A0F351B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Disposições gerais</a:t>
            </a:r>
          </a:p>
        </p:txBody>
      </p:sp>
    </p:spTree>
    <p:extLst>
      <p:ext uri="{BB962C8B-B14F-4D97-AF65-F5344CB8AC3E}">
        <p14:creationId xmlns:p14="http://schemas.microsoft.com/office/powerpoint/2010/main" val="2204168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893B6-D8DC-468A-B664-E723BCC9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Disposições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F5AF0E-76B8-4A07-9723-7F187853D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b="1" dirty="0"/>
              <a:t>Vedada a inclusão nos benefícios de aposentadoria e pensão de parcelas remuneratórias pagas em decorrência do local de trabalho, de função de confiança ou de cargo em comissão e do abono de permanência</a:t>
            </a:r>
          </a:p>
          <a:p>
            <a:r>
              <a:rPr lang="pt-BR" b="1" dirty="0"/>
              <a:t>Não se incluem na vedação as parcelas que forem objeto de contribuição para o servidor que irá aposentar-se por média, observada a remuneração no cargo efetivo</a:t>
            </a:r>
          </a:p>
          <a:p>
            <a:r>
              <a:rPr lang="pt-BR" b="1" dirty="0"/>
              <a:t>O tempo de efetivo exercício no cargo em que se der a aposentadoria deverá ser cumprido no cargo efetivo do qual o servidor seja titular na data imediatamente anterior à da concessão do benefício</a:t>
            </a:r>
          </a:p>
          <a:p>
            <a:r>
              <a:rPr lang="pt-BR" b="1" dirty="0"/>
              <a:t>A Lei não poderá estabelecer qualquer forma de contagem de tempo de contribuição fictício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019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>
            <a:extLst>
              <a:ext uri="{FF2B5EF4-FFF2-40B4-BE49-F238E27FC236}">
                <a16:creationId xmlns:a16="http://schemas.microsoft.com/office/drawing/2014/main" id="{EBFA3861-ABB4-453F-9D0E-722C215AE0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052513"/>
            <a:ext cx="7772400" cy="5689600"/>
          </a:xfrm>
        </p:spPr>
        <p:txBody>
          <a:bodyPr/>
          <a:lstStyle/>
          <a:p>
            <a:br>
              <a:rPr lang="pt-BR" altLang="pt-BR" b="1"/>
            </a:br>
            <a:endParaRPr lang="pt-BR" altLang="pt-BR" b="1"/>
          </a:p>
        </p:txBody>
      </p:sp>
      <p:pic>
        <p:nvPicPr>
          <p:cNvPr id="48131" name="Picture 2" descr="Agradecimento-Legenda-Obrigada! (2004) | Frases e mensagens, Mensagens,  Palavras simples">
            <a:extLst>
              <a:ext uri="{FF2B5EF4-FFF2-40B4-BE49-F238E27FC236}">
                <a16:creationId xmlns:a16="http://schemas.microsoft.com/office/drawing/2014/main" id="{040EEEC3-88D2-4523-8D71-8868E56E7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14" y="-85725"/>
            <a:ext cx="4802187" cy="694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F3AAE-B85F-48EA-96C7-A09ED08E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ONZE ANEXOS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D7193F-24FB-4CCB-B816-30EFE9497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328"/>
            <a:ext cx="10515600" cy="5132439"/>
          </a:xfrm>
        </p:spPr>
        <p:txBody>
          <a:bodyPr>
            <a:normAutofit fontScale="25000" lnSpcReduction="20000"/>
          </a:bodyPr>
          <a:lstStyle/>
          <a:p>
            <a:r>
              <a:rPr lang="pt-BR" dirty="0"/>
              <a:t> </a:t>
            </a:r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Resumidamente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I – </a:t>
            </a:r>
            <a:r>
              <a:rPr lang="pt-BR" sz="6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Regras estabelecidas para os servidores federais e para os servidores dos entes que </a:t>
            </a:r>
            <a:r>
              <a:rPr lang="pt-BR" sz="6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adotaram</a:t>
            </a:r>
            <a:r>
              <a:rPr lang="pt-BR" sz="6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EC 103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II – regras estabelecidas para os entes que </a:t>
            </a:r>
            <a:r>
              <a:rPr lang="pt-BR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fizeram alterações na sua legislação decorrentes da EC 103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III – Instruções para aposentadoria especial para os entes que </a:t>
            </a:r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não f</a:t>
            </a:r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izeram alterações na sua legislação decorrentes da EC 103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IV – Instruções para aposentadoria especial para os servidores federais e para os servidores dos entes que </a:t>
            </a:r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adotaram</a:t>
            </a:r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EC 103 – §4º. C do art. 40 da CF – atividades especiais (insalubres)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V – aposentadoria dos servidores com deficiência dos entes que </a:t>
            </a:r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observaram as regras estabelecidas na EC 103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VI  - CTC (modelo)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VII – Relação da remunerações das contribuições – CTC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VIII – Declaração para revisão de CTC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IX – Declaração de tempo de contribuição para fins de obtenção de benefício no RGPS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X -  Declaração de tempo de Contribuição ao RPPS para aplicação de acordos  internacionais de Previdência Social</a:t>
            </a:r>
          </a:p>
          <a:p>
            <a:r>
              <a:rPr lang="pt-BR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XI - </a:t>
            </a:r>
            <a:r>
              <a:rPr lang="pt-BR" sz="6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PRO-GESTÃO RPPS – Certificação institucional – Ações a serem verificadas em cada dimensão</a:t>
            </a:r>
            <a:endParaRPr lang="pt-BR" sz="6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4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FB109-85A0-44EB-B010-E5577AAA8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ANEXO I - NORMAS DE BENEFÍCIOS DOS SEGURADOS DOS REGIMES PRÓPRIOS DE PREVIDÊNCIA SOCIAL DA </a:t>
            </a:r>
            <a:r>
              <a:rPr lang="pt-BR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UNIÃO</a:t>
            </a:r>
            <a:r>
              <a:rPr lang="pt-B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DOS </a:t>
            </a:r>
            <a:r>
              <a:rPr lang="pt-BR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ENTES FEDERATIVOS </a:t>
            </a:r>
            <a:r>
              <a:rPr lang="pt-B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ADOTAREM AS MESMAS REGRAS ESTABELECIDAS PARA OS SERVIDORES FEDERAIS PELA EMENDA CONSTITUCIONAL N° 103, DE 2019</a:t>
            </a:r>
            <a:endParaRPr lang="pt-BR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9282A-A575-4330-9B22-CC92739B33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Regras permanentes – Servidores federais que ingressarem após a emenda  e servidores dos entes federativos que ingressarem após a lei de alteração das regras</a:t>
            </a:r>
          </a:p>
        </p:txBody>
      </p:sp>
    </p:spTree>
    <p:extLst>
      <p:ext uri="{BB962C8B-B14F-4D97-AF65-F5344CB8AC3E}">
        <p14:creationId xmlns:p14="http://schemas.microsoft.com/office/powerpoint/2010/main" val="47322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00027-902B-4654-B632-A62E510E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580" y="365125"/>
            <a:ext cx="10515600" cy="1460499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1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Servidores federais que ingressaram </a:t>
            </a:r>
            <a:r>
              <a:rPr lang="pt-BR" sz="31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a emenda ou servidores dos entes que ingressarem após a lei que alterou as regras de aposentadoria (CE, LOM e LC)</a:t>
            </a:r>
            <a:br>
              <a:rPr lang="pt-BR" sz="31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3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A3C851-0F45-4E4C-8746-A2B8847E8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8633"/>
          </a:xfrm>
        </p:spPr>
        <p:txBody>
          <a:bodyPr>
            <a:normAutofit lnSpcReduction="10000"/>
          </a:bodyPr>
          <a:lstStyle/>
          <a:p>
            <a:pPr algn="l"/>
            <a:endParaRPr lang="pt-B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b="1" dirty="0"/>
              <a:t>Modalidades (art. 10 da emenda)</a:t>
            </a:r>
          </a:p>
          <a:p>
            <a:r>
              <a:rPr lang="pt-BR" b="1" dirty="0"/>
              <a:t>Aposentadoria voluntária (tempo de contribuição e idade)</a:t>
            </a:r>
          </a:p>
          <a:p>
            <a:r>
              <a:rPr lang="pt-BR" b="1" dirty="0"/>
              <a:t>Fixação de proventos (art. 26 da emenda): média aritmética simples das remunerações de contribuições  correspondentes a 100% do período contributivo a partir de julho de 1994, ou desde o início da contribuição, se posterior, sendo: 60% da média, com acréscimo de 2% para cada ano que exceder a 20 anos de tempo de contribuição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caso de servidor submetido ao regime complementar: média limitada ao valor máximo de benefício ao RGPS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Reajuste: que preserve o valor real do benefício (RGPS ou lei do ente)</a:t>
            </a:r>
          </a:p>
        </p:txBody>
      </p:sp>
    </p:spTree>
    <p:extLst>
      <p:ext uri="{BB962C8B-B14F-4D97-AF65-F5344CB8AC3E}">
        <p14:creationId xmlns:p14="http://schemas.microsoft.com/office/powerpoint/2010/main" val="115486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41F58-CF66-4411-8D4D-460F753D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Independentemente da data de ingresso  (não há regra de transição)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2FE96-BD36-408C-88FC-D1279E2BA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516" y="183545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Por incapacidade permanente (</a:t>
            </a:r>
            <a:r>
              <a:rPr lang="pt-BR" b="1" dirty="0"/>
              <a:t>art. 10 da emenda)</a:t>
            </a:r>
          </a:p>
          <a:p>
            <a:r>
              <a:rPr lang="pt-BR" b="1" dirty="0"/>
              <a:t>Fixação de proventos (art. 26 da emenda)</a:t>
            </a:r>
          </a:p>
          <a:p>
            <a:r>
              <a:rPr lang="pt-BR" b="1" dirty="0"/>
              <a:t>a) para aposentadoria por incapacidade permanente decorrente de acidente do trabalho, moléstia profissional ou do trabalho: 100% da média</a:t>
            </a:r>
          </a:p>
          <a:p>
            <a:r>
              <a:rPr lang="pt-BR" b="1" dirty="0"/>
              <a:t>b) para aposentadoria por incapacidade permanente decorrente de doenças: 60% da média de 100%, com acréscimo de 2% para cada ano que exceder a 20 anos de contribuição</a:t>
            </a:r>
          </a:p>
          <a:p>
            <a:r>
              <a:rPr lang="pt-BR" b="1" dirty="0">
                <a:solidFill>
                  <a:srgbClr val="FF0000"/>
                </a:solidFill>
              </a:rPr>
              <a:t>Compulsória </a:t>
            </a:r>
            <a:r>
              <a:rPr lang="pt-BR" b="1" dirty="0"/>
              <a:t>(art. 40, § 1º, II – não foi alterado pela emenda)</a:t>
            </a:r>
          </a:p>
          <a:p>
            <a:r>
              <a:rPr lang="pt-BR" b="1" dirty="0"/>
              <a:t>Fixação de proventos (art. 26 da emenda)</a:t>
            </a:r>
          </a:p>
          <a:p>
            <a:pPr marL="0" indent="0">
              <a:buNone/>
            </a:pPr>
            <a:r>
              <a:rPr lang="pt-BR" b="1" dirty="0"/>
              <a:t> resultado do tempo de contribuição dividido por 20 anos, limitado a um inteiro, multiplicado pelo valor apurado da média (60% dos 100% da média, acrescido de 2% por ano que exceder a 20 anos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b="1" dirty="0"/>
              <a:t>Reajuste: que preserve o valor real do benefício (RGPS ou lei do ente)</a:t>
            </a:r>
          </a:p>
          <a:p>
            <a:endParaRPr lang="pt-BR" b="1" dirty="0"/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057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B644D-D071-43DF-9AEC-964789E8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Servidores federais que ingressaram </a:t>
            </a:r>
            <a:r>
              <a:rPr lang="pt-BR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a emenda ou servidores dos entes que ingressarem após a lei que alterou as regras de aposentadoria (CE, LOM e LC)</a:t>
            </a:r>
            <a:br>
              <a:rPr lang="pt-BR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76C4CA-FA7F-4260-AF23-BF3CE99E0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Aposentadorias especiais (</a:t>
            </a:r>
            <a:r>
              <a:rPr lang="pt-BR" b="1" dirty="0"/>
              <a:t>art. 10):</a:t>
            </a:r>
          </a:p>
          <a:p>
            <a:r>
              <a:rPr lang="pt-BR" b="1" dirty="0">
                <a:solidFill>
                  <a:srgbClr val="FF0000"/>
                </a:solidFill>
              </a:rPr>
              <a:t>Professor:</a:t>
            </a:r>
            <a:r>
              <a:rPr lang="pt-BR" b="1" dirty="0"/>
              <a:t> tempo e idade reduzidos em cinco anos. Efetivo exercício das funções do magistério na educação infantil, ensino fundamental e médio – adotados os parâmetros definidos pela Lei 11.301/2006 e ADI 3772</a:t>
            </a:r>
          </a:p>
          <a:p>
            <a:r>
              <a:rPr lang="pt-BR" b="1" dirty="0">
                <a:solidFill>
                  <a:srgbClr val="FF0000"/>
                </a:solidFill>
              </a:rPr>
              <a:t>Policial civil </a:t>
            </a:r>
            <a:r>
              <a:rPr lang="pt-BR" b="1" dirty="0"/>
              <a:t>(DF), Policial legislativo, Policial federal (rodoviário, ferroviário) agente federal penitenciário ou socioeducativo: tempo e idade reduzidos</a:t>
            </a:r>
          </a:p>
          <a:p>
            <a:r>
              <a:rPr lang="pt-BR" b="1" dirty="0">
                <a:solidFill>
                  <a:srgbClr val="FF0000"/>
                </a:solidFill>
              </a:rPr>
              <a:t>O segurado cujas atividades especiais </a:t>
            </a:r>
            <a:r>
              <a:rPr lang="pt-BR" b="1" dirty="0"/>
              <a:t>sejam exercidas com efetiva exposição aos </a:t>
            </a:r>
            <a:r>
              <a:rPr lang="pt-BR" b="1" dirty="0">
                <a:solidFill>
                  <a:srgbClr val="FF0000"/>
                </a:solidFill>
              </a:rPr>
              <a:t>agentes insalubres</a:t>
            </a:r>
            <a:r>
              <a:rPr lang="pt-BR" b="1" dirty="0"/>
              <a:t>: redução de tempo de contribuição e idade igual para ambos os gêneros</a:t>
            </a:r>
          </a:p>
          <a:p>
            <a:r>
              <a:rPr lang="pt-BR" b="1" dirty="0">
                <a:solidFill>
                  <a:srgbClr val="FF0000"/>
                </a:solidFill>
              </a:rPr>
              <a:t>Servidor com deficiência (</a:t>
            </a:r>
            <a:r>
              <a:rPr lang="pt-BR" b="1" dirty="0"/>
              <a:t>art. 22 da emenda): requisitos da LC 142/2013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37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B644D-D071-43DF-9AEC-964789E8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46"/>
            <a:ext cx="10515600" cy="136668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Servidores federais que ingressaram </a:t>
            </a:r>
            <a:r>
              <a:rPr lang="pt-BR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a emenda ou servidores dos entes que ingressarem após a lei que alterou as regras de aposentadoria (CE, LOM e LC)</a:t>
            </a:r>
            <a:br>
              <a:rPr lang="pt-BR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76C4CA-FA7F-4260-AF23-BF3CE99E0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Aposentadorias especiais</a:t>
            </a:r>
            <a:r>
              <a:rPr lang="pt-BR" b="1" dirty="0"/>
              <a:t>:</a:t>
            </a:r>
          </a:p>
          <a:p>
            <a:r>
              <a:rPr lang="pt-BR" b="1" dirty="0"/>
              <a:t>Fixação de proventos (art. 26 da emenda):  média aritmética simples das remunerações de contribuições  correspondentes a 100% do período contributivo a partir de julho de 1994, sendo 60% da média, com acréscimo de 2% para cada ano que exceder a 20 anos de tempo de contribuição</a:t>
            </a:r>
          </a:p>
          <a:p>
            <a:pPr algn="just"/>
            <a:r>
              <a:rPr lang="pt-BR" b="1" dirty="0"/>
              <a:t>Segurado com deficiência: critérios de cálculo previstos na LC 142/2013:</a:t>
            </a:r>
          </a:p>
          <a:p>
            <a:pPr algn="just"/>
            <a:r>
              <a:rPr lang="pt-BR" b="1" dirty="0"/>
              <a:t>a) - 100% da média (deficiência grave, média ou moderada) e</a:t>
            </a:r>
          </a:p>
          <a:p>
            <a:pPr algn="just"/>
            <a:r>
              <a:rPr lang="pt-BR" b="1" dirty="0"/>
              <a:t>b)70% (setenta por cento) mais 1% (um por cento) do salário de benefício por grupo de 12 (doze) contribuições mensais até o máximo de 30% (trinta por cento), no caso de aposentadoria por idade</a:t>
            </a:r>
          </a:p>
          <a:p>
            <a:pPr algn="just"/>
            <a:r>
              <a:rPr lang="pt-BR" b="1" dirty="0"/>
              <a:t>Reajuste: que preserve o valor real do benefício (RGPS ou lei do ente)</a:t>
            </a: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754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FB109-85A0-44EB-B010-E5577AAA8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ANEXO I - NORMAS DE BENEFÍCIOS DOS SEGURADOS DOS REGIMES PRÓPRIOS DE PREVIDÊNCIA SOCIAL DA </a:t>
            </a:r>
            <a:r>
              <a:rPr lang="pt-BR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UNIÃO</a:t>
            </a:r>
            <a:r>
              <a:rPr lang="pt-B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DOS </a:t>
            </a:r>
            <a:r>
              <a:rPr lang="pt-BR" sz="24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ENTES FEDERATIVOS </a:t>
            </a:r>
            <a:r>
              <a:rPr lang="pt-B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ADOTAREM AS MESMAS REGRAS ESTABELECIDAS PARA OS SERVIDORES FEDERAIS PELA EMENDA CONSTITUCIONAL N° 103, DE 2019</a:t>
            </a:r>
            <a:endParaRPr lang="pt-BR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9282A-A575-4330-9B22-CC92739B33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3600" dirty="0"/>
          </a:p>
          <a:p>
            <a:r>
              <a:rPr lang="pt-BR" sz="4000" dirty="0"/>
              <a:t>Regras de transição</a:t>
            </a:r>
          </a:p>
        </p:txBody>
      </p:sp>
    </p:spTree>
    <p:extLst>
      <p:ext uri="{BB962C8B-B14F-4D97-AF65-F5344CB8AC3E}">
        <p14:creationId xmlns:p14="http://schemas.microsoft.com/office/powerpoint/2010/main" val="2251892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2755</Words>
  <Application>Microsoft Office PowerPoint</Application>
  <PresentationFormat>Widescreen</PresentationFormat>
  <Paragraphs>159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rawline</vt:lpstr>
      <vt:lpstr>Times New Roman</vt:lpstr>
      <vt:lpstr>Tema do Office</vt:lpstr>
      <vt:lpstr>16º Congresso estadual de Previdência - APEPREM</vt:lpstr>
      <vt:lpstr>Anexos da Portaria (substituirá a Portaria 402)</vt:lpstr>
      <vt:lpstr>ONZE ANEXOS</vt:lpstr>
      <vt:lpstr>ANEXO I - NORMAS DE BENEFÍCIOS DOS SEGURADOS DOS REGIMES PRÓPRIOS DE PREVIDÊNCIA SOCIAL DA UNIÃO E DOS ENTES FEDERATIVOS QUE ADOTAREM AS MESMAS REGRAS ESTABELECIDAS PARA OS SERVIDORES FEDERAIS PELA EMENDA CONSTITUCIONAL N° 103, DE 2019</vt:lpstr>
      <vt:lpstr>    Servidores federais que ingressaram após a emenda ou servidores dos entes que ingressarem após a lei que alterou as regras de aposentadoria (CE, LOM e LC)   </vt:lpstr>
      <vt:lpstr>Independentemente da data de ingresso  (não há regra de transição)</vt:lpstr>
      <vt:lpstr> Servidores federais que ingressaram após a emenda ou servidores dos entes que ingressarem após a lei que alterou as regras de aposentadoria (CE, LOM e LC) </vt:lpstr>
      <vt:lpstr>Servidores federais que ingressaram após a emenda ou servidores dos entes que ingressarem após a lei que alterou as regras de aposentadoria (CE, LOM e LC) </vt:lpstr>
      <vt:lpstr>ANEXO I - NORMAS DE BENEFÍCIOS DOS SEGURADOS DOS REGIMES PRÓPRIOS DE PREVIDÊNCIA SOCIAL DA UNIÃO E DOS ENTES FEDERATIVOS QUE ADOTAREM AS MESMAS REGRAS ESTABELECIDAS PARA OS SERVIDORES FEDERAIS PELA EMENDA CONSTITUCIONAL N° 103, DE 2019</vt:lpstr>
      <vt:lpstr>Servidores federais que ingressaram em cargo efetivo até a data da emenda ou servidores que ingressaram até a data da lei que adotar as mesmas regras da EC no.103</vt:lpstr>
      <vt:lpstr>Servidores federais que ingressaram em cargo efetivo até a data da emenda ou servidores que ingressaram até a data da lei que adotar as mesmas regras da EC no.103</vt:lpstr>
      <vt:lpstr>Servidores federais que ingressaram em cargo efetivo até a data da emenda ou servidores que ingressaram até a data da lei que adotar as mesmas regras da EC no.103</vt:lpstr>
      <vt:lpstr>Servidores federais que ingressaram em cargo efetivo até a data da emenda ou servidores que ingressaram até a data da lei que adotar as mesmas regras da EC no.103</vt:lpstr>
      <vt:lpstr>Regra do direito adquirido, pensão por morte </vt:lpstr>
      <vt:lpstr>Abono de permanência</vt:lpstr>
      <vt:lpstr>  ANEXO II - NORMAS DE CONCESSÃO, CÁLCULO E REAJUSTAMENTO DE BENEFÍCIOS AOS SEGURADOS DOS REGIMES PRÓPRIOS DE PREVIDÊNCIA SOCIAL DOS ENTES FEDERATIVOS QUE NÃO FIZERAM ALTERAÇÕES NA SUA LEGISLAÇÃO DECORRENTES DA EMENDA CONSTITUCIONAL N° 103, DE 2019 </vt:lpstr>
      <vt:lpstr>Servidores que ingressaram em cargo efetivo após janeiro de 2004</vt:lpstr>
      <vt:lpstr>Independentemente da data de ingresso</vt:lpstr>
      <vt:lpstr>Independentemente da data de ingresso</vt:lpstr>
      <vt:lpstr>Aposentadoria por invalidez permanente</vt:lpstr>
      <vt:lpstr>Pensão</vt:lpstr>
      <vt:lpstr>Pensão por morte a ser concedida a partir de 2004</vt:lpstr>
      <vt:lpstr>REGRAS DE TRANSIÇÃO</vt:lpstr>
      <vt:lpstr>Servidor que ingressou em cargo efetivo até 16.12.98 e até 31.12.2003</vt:lpstr>
      <vt:lpstr>Abono de permanência</vt:lpstr>
      <vt:lpstr>Abono de permanência</vt:lpstr>
      <vt:lpstr>Disposições gerais</vt:lpstr>
      <vt:lpstr>Disposições gerais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Anexos da Portaria</dc:title>
  <dc:creator>Magadar Rosália Costa Briguet</dc:creator>
  <cp:lastModifiedBy>Magadar Rosália Costa Briguet</cp:lastModifiedBy>
  <cp:revision>33</cp:revision>
  <dcterms:created xsi:type="dcterms:W3CDTF">2020-10-13T18:07:20Z</dcterms:created>
  <dcterms:modified xsi:type="dcterms:W3CDTF">2020-10-14T00:16:05Z</dcterms:modified>
</cp:coreProperties>
</file>