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79" r:id="rId2"/>
    <p:sldId id="256" r:id="rId3"/>
    <p:sldId id="258" r:id="rId4"/>
    <p:sldId id="261" r:id="rId5"/>
    <p:sldId id="257" r:id="rId6"/>
    <p:sldId id="274" r:id="rId7"/>
    <p:sldId id="259" r:id="rId8"/>
    <p:sldId id="260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71" r:id="rId17"/>
    <p:sldId id="272" r:id="rId18"/>
    <p:sldId id="279" r:id="rId19"/>
    <p:sldId id="273" r:id="rId20"/>
    <p:sldId id="275" r:id="rId21"/>
    <p:sldId id="280" r:id="rId22"/>
    <p:sldId id="281" r:id="rId23"/>
    <p:sldId id="278" r:id="rId24"/>
    <p:sldId id="282" r:id="rId25"/>
    <p:sldId id="285" r:id="rId26"/>
    <p:sldId id="283" r:id="rId27"/>
    <p:sldId id="286" r:id="rId28"/>
    <p:sldId id="287" r:id="rId29"/>
    <p:sldId id="378" r:id="rId3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65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5A2D96-82C4-4E97-BB4E-5896CC67C0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BCF0804-9FEE-4E33-81C7-07FFDBBA26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234AFA5-2774-4654-A067-5E2CFE7E5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54B1C-904E-43AF-991D-9AA4DEBA6365}" type="datetimeFigureOut">
              <a:rPr lang="pt-BR" smtClean="0"/>
              <a:t>13/10/2020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BD280E9-9C21-4BE1-9F2D-A25DAF0A6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7314925-7A3F-4E6A-AE8C-D0739BBAC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8A3CF-77A1-49A7-A038-97881C0317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1863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BD410A-C490-4371-BAF1-8FFC86B75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B7BDE4D-1375-422F-947F-C922545BF0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1EB4413-790B-4465-9854-95DF458C83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54B1C-904E-43AF-991D-9AA4DEBA6365}" type="datetimeFigureOut">
              <a:rPr lang="pt-BR" smtClean="0"/>
              <a:t>13/10/2020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A85BF57-5A75-4525-8B23-A5AA963D6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5EC68C0-AFFE-42FD-B399-C0B64055D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8A3CF-77A1-49A7-A038-97881C0317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9334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D67AA1D-08B6-45E2-B515-28001BAC04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9BFC7D3-6393-48E9-A42D-8796EB195B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EB9BE94-2AE8-4076-94D3-037AEE484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54B1C-904E-43AF-991D-9AA4DEBA6365}" type="datetimeFigureOut">
              <a:rPr lang="pt-BR" smtClean="0"/>
              <a:t>13/10/2020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1BB3010-76F1-4E1A-9978-40160BA89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78642F3-E7E4-41AC-91F1-2C88CB2DC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8A3CF-77A1-49A7-A038-97881C0317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7186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08135E-6F5B-4B80-9A38-6CB576BBF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9020CEA-C5FC-4C16-A0B7-391044AA44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C61E538-D1D3-4677-84CA-BAE6F5C53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54B1C-904E-43AF-991D-9AA4DEBA6365}" type="datetimeFigureOut">
              <a:rPr lang="pt-BR" smtClean="0"/>
              <a:t>13/10/2020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1B9D62B-380B-4358-B753-788871A24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9825E6F-BABF-4A18-9F67-0E5FEDE0A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8A3CF-77A1-49A7-A038-97881C0317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7677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BF3BA5-6F80-49E8-9CF9-13389379C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73028E9-4491-48E0-941D-93A3D66F80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8CD1CC3-70AD-40BD-8B49-61CFCA075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54B1C-904E-43AF-991D-9AA4DEBA6365}" type="datetimeFigureOut">
              <a:rPr lang="pt-BR" smtClean="0"/>
              <a:t>13/10/2020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6D07B0F-01BF-41EA-98A4-289450826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AE63ABE-4490-4A68-AB94-1E43B3D7C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8A3CF-77A1-49A7-A038-97881C0317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0547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479165-3017-4136-A24B-0EF25960C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1783A3D-6F22-4221-9909-CC8E02FA72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AF5E213-1774-4C55-A3F3-21284394E7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A909261-F794-4F83-9CC7-AAC6666F4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54B1C-904E-43AF-991D-9AA4DEBA6365}" type="datetimeFigureOut">
              <a:rPr lang="pt-BR" smtClean="0"/>
              <a:t>13/10/2020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FF1C28F-9C97-470E-88AB-7533252B2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CC36DE1-780C-44FC-80F0-D41ECE077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8A3CF-77A1-49A7-A038-97881C0317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5309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6C755B-2DDE-4719-B42D-9F85083ED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8313C00-1BB4-4437-9428-C33200C3C0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32DB9AC-D878-4383-B294-9088AAC025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4CE30DA-CDC7-4801-BA6F-0D5168C925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36914F0-6124-4CEE-9503-C656B5122E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B9575A3D-CDFC-47E9-93D1-1D35D5C8F7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54B1C-904E-43AF-991D-9AA4DEBA6365}" type="datetimeFigureOut">
              <a:rPr lang="pt-BR" smtClean="0"/>
              <a:t>13/10/2020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2CF2BE1B-61CC-4FBF-AB2E-8BF4C26B8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68D57191-4BFD-4F2B-BC1C-FC1DCB03A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8A3CF-77A1-49A7-A038-97881C0317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2141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9D9B8B-C1DC-4412-A98C-D099214DF6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6F9EDE00-E2D6-4289-8E4C-D5F9AF7CF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54B1C-904E-43AF-991D-9AA4DEBA6365}" type="datetimeFigureOut">
              <a:rPr lang="pt-BR" smtClean="0"/>
              <a:t>13/10/2020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C57700C-A788-4FCE-BE8E-404791AE7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D827AB35-723B-4117-8D0B-3F4A85C1B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8A3CF-77A1-49A7-A038-97881C0317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0829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B1790992-E71A-4C23-9C76-E714AAE93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54B1C-904E-43AF-991D-9AA4DEBA6365}" type="datetimeFigureOut">
              <a:rPr lang="pt-BR" smtClean="0"/>
              <a:t>13/10/2020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4281B19A-BD39-466E-8823-E163DE722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2BC974C1-A59E-4CDB-98E0-D811A46A2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8A3CF-77A1-49A7-A038-97881C0317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8723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8FCED3-32A7-467C-8DD4-1867155192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75FBD76-908E-4A1D-80AA-AD5DFCF13D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E838838-9827-4075-AAD5-68A6BB15CD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D34B29E-165D-43E0-9CFF-CA6D2EC53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54B1C-904E-43AF-991D-9AA4DEBA6365}" type="datetimeFigureOut">
              <a:rPr lang="pt-BR" smtClean="0"/>
              <a:t>13/10/2020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AEF88FF-EA7B-4261-93D4-F869DA0F0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EFF97AF-7998-4481-9553-722CB7B18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8A3CF-77A1-49A7-A038-97881C0317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9576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55C91A-A16D-46EC-AF66-4AF9007552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2FBE80D7-89D3-45BA-8C30-0240FF1015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03EDFA2-5768-45C2-A781-61117B66EB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DE2CE12-9B76-4754-A5CD-B350BDCBB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54B1C-904E-43AF-991D-9AA4DEBA6365}" type="datetimeFigureOut">
              <a:rPr lang="pt-BR" smtClean="0"/>
              <a:t>13/10/2020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24D3337-1983-4339-894A-6E3F426584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5809A9D-A41B-4A01-9AE9-D76DF2BCC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8A3CF-77A1-49A7-A038-97881C0317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7952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5B7C9BFD-3A08-42BC-98F7-3B296FEC30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F19605D-68A0-40D9-BC69-455256FB5A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1B24714-FD4D-40DC-B1F9-2EB02ED009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54B1C-904E-43AF-991D-9AA4DEBA6365}" type="datetimeFigureOut">
              <a:rPr lang="pt-BR" smtClean="0"/>
              <a:t>13/10/2020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E6C932C-19B3-4666-8CC3-EC14DCCCD7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011061A-A436-44CB-8730-C6C5AB245C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88A3CF-77A1-49A7-A038-97881C0317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0027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8D31FC-7346-4688-8E47-FADF9F7F4C0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b="1" dirty="0"/>
              <a:t>16º Congresso estadual de Previdência - APEPREM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7939719-49C2-4C4C-A872-618120C6A27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  <a:p>
            <a:r>
              <a:rPr lang="pt-BR" b="1" dirty="0"/>
              <a:t>Magadar Rosália Costa Briguet</a:t>
            </a:r>
          </a:p>
          <a:p>
            <a:r>
              <a:rPr lang="pt-BR" b="1" dirty="0"/>
              <a:t>Outubro 2020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934229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0289B9-B851-4DDF-847D-E955B25FFC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60500"/>
          </a:xfrm>
        </p:spPr>
        <p:txBody>
          <a:bodyPr>
            <a:noAutofit/>
          </a:bodyPr>
          <a:lstStyle/>
          <a:p>
            <a:r>
              <a:rPr lang="pt-BR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Servidores federais que ingressaram em cargo efetivo até a data da emenda ou servidores que ingressaram até a data da lei que adotar as mesmas regras da EC no.103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ED67074-80DF-4D0D-8573-3622864B41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/>
              <a:t> </a:t>
            </a:r>
          </a:p>
          <a:p>
            <a:r>
              <a:rPr lang="pt-BR" b="1" dirty="0">
                <a:solidFill>
                  <a:srgbClr val="FF0000"/>
                </a:solidFill>
              </a:rPr>
              <a:t>1ª regra aposentadoria voluntária (art. 4º da emenda)</a:t>
            </a:r>
            <a:r>
              <a:rPr lang="pt-BR" b="1" dirty="0"/>
              <a:t>: idade, tempo de contribuição, tempo de efetivo exercício no serviço público e no cargo efetivo e soma de pontos. Professor com redução de cinco anos na idade e tempo de contribuição e no somatório de pontos</a:t>
            </a:r>
          </a:p>
          <a:p>
            <a:r>
              <a:rPr lang="pt-BR" b="1" dirty="0">
                <a:solidFill>
                  <a:srgbClr val="FF0000"/>
                </a:solidFill>
              </a:rPr>
              <a:t>Fixação de proventos:</a:t>
            </a:r>
          </a:p>
          <a:p>
            <a:r>
              <a:rPr lang="pt-BR" b="1" dirty="0"/>
              <a:t>Ingresso em cargo efetivo até 31.12.2003: totalidade da remuneração no cargo efetivo/Paridade. Acréscimo de idade mínima (65/62 e 60/57). Possibilidade de acrescentar vantagens remuneratórias permanentes de valores variáveis</a:t>
            </a:r>
          </a:p>
          <a:p>
            <a:r>
              <a:rPr lang="pt-BR" b="1" dirty="0"/>
              <a:t>Outros: 60% da média(100%), com acréscimo de 2% para cada ano que exceder a 20 anos de tempo de contribuição/ Reajuste: de acordo com o RGPS (ou lei do ente)</a:t>
            </a:r>
          </a:p>
        </p:txBody>
      </p:sp>
    </p:spTree>
    <p:extLst>
      <p:ext uri="{BB962C8B-B14F-4D97-AF65-F5344CB8AC3E}">
        <p14:creationId xmlns:p14="http://schemas.microsoft.com/office/powerpoint/2010/main" val="8490449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0289B9-B851-4DDF-847D-E955B25FFC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60500"/>
          </a:xfrm>
        </p:spPr>
        <p:txBody>
          <a:bodyPr>
            <a:noAutofit/>
          </a:bodyPr>
          <a:lstStyle/>
          <a:p>
            <a:r>
              <a:rPr lang="pt-BR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Servidores federais que ingressaram em cargo efetivo até a data da emenda ou servidores que ingressaram até a data da lei que adotar as mesmas regras da EC no.103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ED67074-80DF-4D0D-8573-3622864B41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 </a:t>
            </a:r>
          </a:p>
          <a:p>
            <a:r>
              <a:rPr lang="pt-BR" b="1" dirty="0">
                <a:solidFill>
                  <a:srgbClr val="FF0000"/>
                </a:solidFill>
              </a:rPr>
              <a:t>2ª regra aposentadoria voluntária com adicional de tempo (pedágio</a:t>
            </a:r>
            <a:r>
              <a:rPr lang="pt-BR" b="1" dirty="0"/>
              <a:t>) (art.20 da emenda) : idade, tempo de contribuição, tempo de efetivo exercício no serviço público e no cargo efetivo e pedágio. </a:t>
            </a:r>
          </a:p>
          <a:p>
            <a:r>
              <a:rPr lang="pt-BR" b="1" dirty="0"/>
              <a:t>Professor com redução de cinco anos na idade e tempo de contribuição </a:t>
            </a:r>
          </a:p>
          <a:p>
            <a:r>
              <a:rPr lang="pt-BR" b="1" dirty="0"/>
              <a:t>Fixação de proventos :</a:t>
            </a:r>
          </a:p>
          <a:p>
            <a:r>
              <a:rPr lang="pt-BR" b="1" dirty="0"/>
              <a:t>Ingresso em cargo efetivo até 31.12.2003: totalidade da remuneração no cargo efetivo/Paridade. Possibilidade de acrescentar vantagens remuneratórias permanentes de valores variáveis</a:t>
            </a:r>
          </a:p>
          <a:p>
            <a:r>
              <a:rPr lang="pt-BR" b="1" dirty="0"/>
              <a:t>Outros (art. 26 da emenda): 100% da média / Reajuste: de acordo com o RGPS (ou lei do ente)</a:t>
            </a:r>
          </a:p>
        </p:txBody>
      </p:sp>
    </p:spTree>
    <p:extLst>
      <p:ext uri="{BB962C8B-B14F-4D97-AF65-F5344CB8AC3E}">
        <p14:creationId xmlns:p14="http://schemas.microsoft.com/office/powerpoint/2010/main" val="8566771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0289B9-B851-4DDF-847D-E955B25FFC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60500"/>
          </a:xfrm>
        </p:spPr>
        <p:txBody>
          <a:bodyPr>
            <a:noAutofit/>
          </a:bodyPr>
          <a:lstStyle/>
          <a:p>
            <a:r>
              <a:rPr lang="pt-BR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Servidores federais que ingressaram em cargo efetivo até a data da emenda ou servidores que ingressaram até a data da lei que adotar as mesmas regras da EC no.103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ED67074-80DF-4D0D-8573-3622864B41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 </a:t>
            </a:r>
          </a:p>
          <a:p>
            <a:r>
              <a:rPr lang="pt-BR" b="1" dirty="0">
                <a:solidFill>
                  <a:srgbClr val="C00000"/>
                </a:solidFill>
              </a:rPr>
              <a:t>Segurados policiais </a:t>
            </a:r>
            <a:r>
              <a:rPr lang="pt-BR" b="1" dirty="0"/>
              <a:t>(art. 5º da emenda) : LC 51/85 com idade mínima para ambos os sexos ou idades específicas mais período adicional (pedágio) correspondente até a data da entrada em vigor da emenda ou da lei do ente</a:t>
            </a:r>
          </a:p>
          <a:p>
            <a:r>
              <a:rPr lang="pt-BR" b="1" dirty="0"/>
              <a:t>Fixação de proventos: integrais (</a:t>
            </a:r>
            <a:r>
              <a:rPr lang="pt-BR" b="1" dirty="0">
                <a:solidFill>
                  <a:srgbClr val="FF0000"/>
                </a:solidFill>
              </a:rPr>
              <a:t>discussão: integrais da remuneração no cargo efetivo ou média)</a:t>
            </a:r>
          </a:p>
          <a:p>
            <a:r>
              <a:rPr lang="pt-BR" b="1" dirty="0">
                <a:solidFill>
                  <a:srgbClr val="FF0000"/>
                </a:solidFill>
              </a:rPr>
              <a:t>Tema 1019 (RE 1162672)</a:t>
            </a:r>
          </a:p>
          <a:p>
            <a:r>
              <a:rPr lang="pt-BR" b="1" dirty="0"/>
              <a:t>Para o policial federal: o parecer normativo da AGU, acolhido pelo Presidente – proventos integrais e paridade para quem ingressou até 12.11.2019.</a:t>
            </a:r>
          </a:p>
          <a:p>
            <a:pPr marL="0" indent="0">
              <a:buNone/>
            </a:pPr>
            <a:endParaRPr lang="pt-BR" b="1" dirty="0"/>
          </a:p>
          <a:p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3473208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0289B9-B851-4DDF-847D-E955B25FFC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60500"/>
          </a:xfrm>
        </p:spPr>
        <p:txBody>
          <a:bodyPr>
            <a:noAutofit/>
          </a:bodyPr>
          <a:lstStyle/>
          <a:p>
            <a:r>
              <a:rPr lang="pt-BR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Servidores federais que ingressaram em cargo efetivo até a data da emenda ou servidores que ingressaram até a data da lei que adotar as mesmas regras da EC no.103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ED67074-80DF-4D0D-8573-3622864B41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4174" y="1825625"/>
            <a:ext cx="10515600" cy="4351338"/>
          </a:xfrm>
        </p:spPr>
        <p:txBody>
          <a:bodyPr>
            <a:normAutofit fontScale="85000" lnSpcReduction="20000"/>
          </a:bodyPr>
          <a:lstStyle/>
          <a:p>
            <a:r>
              <a:rPr lang="pt-BR" dirty="0"/>
              <a:t> </a:t>
            </a:r>
          </a:p>
          <a:p>
            <a:pPr marL="0" indent="0">
              <a:buNone/>
            </a:pPr>
            <a:r>
              <a:rPr lang="pt-BR" b="1" dirty="0">
                <a:solidFill>
                  <a:srgbClr val="C00000"/>
                </a:solidFill>
              </a:rPr>
              <a:t>Segurado submetido a atividades insalubres</a:t>
            </a:r>
            <a:r>
              <a:rPr lang="pt-BR" b="1" dirty="0"/>
              <a:t> (art. 21 da emenda)– cumprir requisitos do art. 57 e 58 da Lei no. 8.213/91 e demais requisitos</a:t>
            </a:r>
          </a:p>
          <a:p>
            <a:pPr marL="0" indent="0">
              <a:buNone/>
            </a:pPr>
            <a:r>
              <a:rPr lang="pt-BR" b="1" dirty="0"/>
              <a:t>Vedada a caracterização por categoria profissional ou ocupação</a:t>
            </a:r>
          </a:p>
          <a:p>
            <a:pPr marL="0" indent="0">
              <a:buNone/>
            </a:pPr>
            <a:r>
              <a:rPr lang="pt-BR" b="1" dirty="0">
                <a:solidFill>
                  <a:srgbClr val="FF0000"/>
                </a:solidFill>
              </a:rPr>
              <a:t>Vedação da conversão do tempo </a:t>
            </a:r>
            <a:r>
              <a:rPr lang="pt-BR" b="1" dirty="0"/>
              <a:t>até a data da EC 103 ou da data da lei que alterou as regras de aposentadoria</a:t>
            </a:r>
          </a:p>
          <a:p>
            <a:pPr algn="just"/>
            <a:r>
              <a:rPr lang="pt-BR" b="1" i="0" dirty="0">
                <a:solidFill>
                  <a:srgbClr val="162937"/>
                </a:solidFill>
                <a:effectLst/>
                <a:latin typeface="rawline"/>
              </a:rPr>
              <a:t>A conversão do tempo especial em comum é permitida apenas para períodos trabalhados até 13 de novembro de 2019, ou a data da lei do ente que alterou as regras, vedada a conversão de períodos laborados após esta data (conforme § 3º do art. 10, da EC nº 103, de 2019) – art. 19 da Portaria 450/2020 do INSS</a:t>
            </a:r>
          </a:p>
          <a:p>
            <a:pPr algn="just"/>
            <a:r>
              <a:rPr lang="pt-BR" b="1" dirty="0"/>
              <a:t>Fixação dos proventos: 60% da média(100%), com acréscimo de 2% para cada ano que exceder a 20 anos de tempo de contribuição/ Reajuste: de acordo com o RGPS</a:t>
            </a:r>
          </a:p>
          <a:p>
            <a:pPr algn="just"/>
            <a:endParaRPr lang="pt-BR" b="1" i="0" dirty="0">
              <a:solidFill>
                <a:srgbClr val="162937"/>
              </a:solidFill>
              <a:effectLst/>
              <a:latin typeface="rawline"/>
            </a:endParaRPr>
          </a:p>
          <a:p>
            <a:pPr marL="0" indent="0">
              <a:buNone/>
            </a:pPr>
            <a:endParaRPr lang="pt-BR" b="1" dirty="0"/>
          </a:p>
          <a:p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30050920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05E02D-5C8A-4A37-9E69-878AB19792B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b="1" dirty="0"/>
              <a:t>Regra do direito adquirido, pensão por morte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5C27824-B588-4AD5-B924-BBF48C10D17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  <a:p>
            <a:r>
              <a:rPr lang="pt-BR" sz="3200" b="1" dirty="0"/>
              <a:t>Art. 3º.e  art. 23 da EC 103, de 2019</a:t>
            </a:r>
          </a:p>
        </p:txBody>
      </p:sp>
    </p:spTree>
    <p:extLst>
      <p:ext uri="{BB962C8B-B14F-4D97-AF65-F5344CB8AC3E}">
        <p14:creationId xmlns:p14="http://schemas.microsoft.com/office/powerpoint/2010/main" val="1823270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A934E2-F984-4E63-AAE6-35B7F05F6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Abono de permanência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DA43490-6C15-4BF6-BCED-EBF944338C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pt-BR" dirty="0"/>
          </a:p>
          <a:p>
            <a:r>
              <a:rPr lang="pt-BR" b="1" dirty="0"/>
              <a:t>Remissão à lei de cada ente (§ 19 do art. 40) – abono será concedido às hipóteses de cumprimento dos requisitos da aposentadoria voluntária, inclusive especiais, e também para o art. 6º da EC 41 e 3º da EC 47</a:t>
            </a:r>
          </a:p>
          <a:p>
            <a:r>
              <a:rPr lang="pt-BR" b="1" dirty="0"/>
              <a:t>Valor será equivalente ao valor da contribuição</a:t>
            </a:r>
          </a:p>
          <a:p>
            <a:r>
              <a:rPr lang="pt-BR" b="1" dirty="0"/>
              <a:t>Pagamento será devido </a:t>
            </a:r>
            <a:r>
              <a:rPr lang="pt-BR" b="1" dirty="0">
                <a:solidFill>
                  <a:srgbClr val="C00000"/>
                </a:solidFill>
              </a:rPr>
              <a:t>a partir do cumprimento dos requisitos </a:t>
            </a:r>
            <a:r>
              <a:rPr lang="pt-BR" b="1" dirty="0"/>
              <a:t>para obtenção do benefício</a:t>
            </a:r>
          </a:p>
          <a:p>
            <a:r>
              <a:rPr lang="pt-BR" b="1" dirty="0"/>
              <a:t>Sobre averbação de tempo de contribuição/serviço - ver a AO 445, j. 12.09.2016 ( A averbação do tempo de serviço é de interesse exclusivo do interessado; não pode a administração ser onerada pela averbação do tempo de serviço. Assim, o marco inicial para o pagamento é a data do protocolo do pedido de averbação)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509144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9686A9-A0E7-4788-ACEB-ABB9EBAB6D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pt-BR" sz="3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3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27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ANEXO II </a:t>
            </a:r>
            <a:r>
              <a:rPr lang="pt-BR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pt-BR" sz="27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NORMAS DE CONCESSÃO, CÁLCULO E REAJUSTAMENTO DE BENEFÍCIOS AOS SEGURADOS DOS REGIMES PRÓPRIOS DE PREVIDÊNCIA SOCIAL DOS ENTES FEDERATIVOS QUE NÃO FIZERAM ALTERAÇÕES NA SUA LEGISLAÇÃO DECORRENTES DA EMENDA CONSTITUCIONAL N° 103, DE 2019</a:t>
            </a:r>
            <a:br>
              <a:rPr lang="pt-BR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7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289C67C-EC80-4063-A6C7-AC3B5C431A3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  <a:p>
            <a:r>
              <a:rPr lang="pt-BR" b="1" dirty="0"/>
              <a:t>Aplicação do art. 40, na redação anterior à EC 103 e da legislação previdenciária do ente</a:t>
            </a:r>
          </a:p>
        </p:txBody>
      </p:sp>
    </p:spTree>
    <p:extLst>
      <p:ext uri="{BB962C8B-B14F-4D97-AF65-F5344CB8AC3E}">
        <p14:creationId xmlns:p14="http://schemas.microsoft.com/office/powerpoint/2010/main" val="35213082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95480C-BABC-42FC-AD32-0830B909DF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058" y="681038"/>
            <a:ext cx="10515600" cy="1144588"/>
          </a:xfrm>
        </p:spPr>
        <p:txBody>
          <a:bodyPr>
            <a:normAutofit fontScale="90000"/>
          </a:bodyPr>
          <a:lstStyle/>
          <a:p>
            <a:r>
              <a:rPr lang="pt-BR" b="1" dirty="0"/>
              <a:t>Servidores que ingressaram em cargo efetivo após janeiro de 2004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749946C-24E9-4776-8AC0-B044C1CB1F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endParaRPr lang="pt-BR" dirty="0"/>
          </a:p>
          <a:p>
            <a:r>
              <a:rPr lang="pt-BR" sz="8000" b="1" dirty="0"/>
              <a:t>Modalidades</a:t>
            </a:r>
          </a:p>
          <a:p>
            <a:r>
              <a:rPr lang="pt-BR" sz="8000" b="1" dirty="0">
                <a:solidFill>
                  <a:srgbClr val="FF0000"/>
                </a:solidFill>
              </a:rPr>
              <a:t>Aposentadoria voluntária (tempo de contribuição e idade) (art. 40, § 1º, III, a, da CF, na redação anterior à emenda)</a:t>
            </a:r>
          </a:p>
          <a:p>
            <a:r>
              <a:rPr lang="pt-BR" sz="8000" b="1" dirty="0">
                <a:solidFill>
                  <a:srgbClr val="FF0000"/>
                </a:solidFill>
              </a:rPr>
              <a:t>O professor </a:t>
            </a:r>
            <a:r>
              <a:rPr lang="pt-BR" sz="8000" b="1" dirty="0"/>
              <a:t>tem redução de 05 anos na idade e tempo de contribuição – efetivo exercício das funções do magistério na educação infantil, ensino fundamental e médio (Lei 11.301 e ADI 3772)</a:t>
            </a:r>
          </a:p>
          <a:p>
            <a:r>
              <a:rPr lang="pt-BR" sz="8000" b="1" dirty="0"/>
              <a:t>Fixação de proventos: média aritmética simples das remunerações de contribuições  correspondentes a  80% do período contributivo a partir de julho de 1994 ou do início da contribuição, se posterior</a:t>
            </a:r>
          </a:p>
          <a:p>
            <a:r>
              <a:rPr lang="pt-BR" sz="8000" b="1" dirty="0"/>
              <a:t>As remunerações consideradas não poderão ser inferiores ao valor do salário </a:t>
            </a:r>
            <a:r>
              <a:rPr lang="pt-BR" sz="8000" b="1" u="sng" dirty="0"/>
              <a:t>mínimo na competência </a:t>
            </a:r>
            <a:r>
              <a:rPr lang="pt-BR" sz="8000" b="1" dirty="0"/>
              <a:t>da remuneração e superiores ao limite máximo do salário-de-contribuição vigente </a:t>
            </a:r>
            <a:r>
              <a:rPr lang="pt-BR" sz="8000" b="1" u="sng" dirty="0"/>
              <a:t>na competência da remuneração</a:t>
            </a:r>
            <a:r>
              <a:rPr lang="pt-BR" sz="8000" b="1" dirty="0"/>
              <a:t>, quantos aos meses de vinculação ao RGPS</a:t>
            </a:r>
          </a:p>
          <a:p>
            <a:r>
              <a:rPr lang="pt-BR" sz="8000" b="1" dirty="0"/>
              <a:t>Os proventos não poderão </a:t>
            </a:r>
            <a:r>
              <a:rPr lang="pt-BR" sz="8000" b="1" u="sng" dirty="0"/>
              <a:t>ser superiores à remuneração no cargo efetivo </a:t>
            </a:r>
            <a:r>
              <a:rPr lang="pt-BR" sz="8000" b="1" dirty="0"/>
              <a:t>(§ 2º do art. 40 da CF na redação anterior à EC 103)</a:t>
            </a:r>
          </a:p>
          <a:p>
            <a:r>
              <a:rPr lang="pt-BR" sz="8000" b="1" dirty="0"/>
              <a:t>Reajuste que preserve o valor real do benefício </a:t>
            </a:r>
          </a:p>
          <a:p>
            <a:endParaRPr lang="pt-BR" sz="7200" b="1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009509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08FB97-06E9-43C8-887A-0C8F207C1F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Independentemente da data de ingresso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96BBC98-09BA-40BE-A250-D33FC9832F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pt-BR" dirty="0"/>
          </a:p>
          <a:p>
            <a:r>
              <a:rPr lang="pt-BR" b="1" dirty="0">
                <a:solidFill>
                  <a:srgbClr val="C00000"/>
                </a:solidFill>
              </a:rPr>
              <a:t>Aposentadorias especiais </a:t>
            </a:r>
            <a:r>
              <a:rPr lang="pt-BR" b="1" dirty="0"/>
              <a:t>(atividades insalubres) – aplicação da súmula vinculante 33 do STF</a:t>
            </a:r>
          </a:p>
          <a:p>
            <a:r>
              <a:rPr lang="pt-BR" b="1" dirty="0">
                <a:solidFill>
                  <a:srgbClr val="C00000"/>
                </a:solidFill>
              </a:rPr>
              <a:t>Aposentadoria do segurado com deficiência </a:t>
            </a:r>
            <a:r>
              <a:rPr lang="pt-BR" b="1" dirty="0"/>
              <a:t>– somente com Mandado de Injunção (não mais interposto junto ao STF conforme tema 727 – RE 797905) – aplicação da lei 142/2013</a:t>
            </a:r>
          </a:p>
          <a:p>
            <a:r>
              <a:rPr lang="pt-BR" b="1" dirty="0"/>
              <a:t>Reajuste: que preserve o valor real do benefício</a:t>
            </a:r>
          </a:p>
          <a:p>
            <a:r>
              <a:rPr lang="pt-BR" b="1" dirty="0">
                <a:solidFill>
                  <a:srgbClr val="C00000"/>
                </a:solidFill>
              </a:rPr>
              <a:t>Aposentadoria dos guardas municipais: </a:t>
            </a:r>
            <a:r>
              <a:rPr lang="pt-BR" b="1" dirty="0"/>
              <a:t>STF: </a:t>
            </a:r>
            <a:r>
              <a:rPr lang="pt-BR" dirty="0"/>
              <a:t>tema 1057 (</a:t>
            </a: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 1.215.727) os guardas civis municipais não possuem direito constitucional à aposentadoria especial por exercício de atividade de risco prevista no art. 40, § 4º, II, da Constituição Federal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35072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6983C2-E780-4D78-8CD5-4DD4F5EC9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Independentemente da data de ingresso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C2ED423-718A-47DB-8336-B7ED67DAA9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pt-BR" dirty="0"/>
          </a:p>
          <a:p>
            <a:r>
              <a:rPr lang="pt-BR" b="1" dirty="0">
                <a:solidFill>
                  <a:srgbClr val="FF0000"/>
                </a:solidFill>
              </a:rPr>
              <a:t>Aposentadoria compulsória </a:t>
            </a:r>
            <a:r>
              <a:rPr lang="pt-BR" b="1" dirty="0"/>
              <a:t>aos 75 anos de idade (art. 40, § 1º, II, da CF) </a:t>
            </a:r>
          </a:p>
          <a:p>
            <a:r>
              <a:rPr lang="pt-BR" b="1" dirty="0">
                <a:solidFill>
                  <a:srgbClr val="FF0000"/>
                </a:solidFill>
              </a:rPr>
              <a:t>Aposentadoria por idade </a:t>
            </a:r>
            <a:r>
              <a:rPr lang="pt-BR" b="1" dirty="0"/>
              <a:t>(art. 40, § 1º, III, </a:t>
            </a:r>
            <a:r>
              <a:rPr lang="pt-BR" b="1" i="1" dirty="0"/>
              <a:t>b</a:t>
            </a:r>
            <a:r>
              <a:rPr lang="pt-BR" b="1" dirty="0"/>
              <a:t>, da CF, na redação anterior à emenda)</a:t>
            </a:r>
          </a:p>
          <a:p>
            <a:r>
              <a:rPr lang="pt-BR" b="1" dirty="0"/>
              <a:t>Fixação de proventos:  média aritmética simples das remunerações de contribuições  correspondentes a  80% do período contributivo a partir de julho de 1994 ou desde o início da contribuição, se posterior </a:t>
            </a:r>
          </a:p>
          <a:p>
            <a:r>
              <a:rPr lang="pt-BR" b="1" dirty="0"/>
              <a:t>Proporcionais ao tempo de contribuição apurado – percentual que se aplicará ao resultado da média ou à remuneração no cargo efetivo (o menor)</a:t>
            </a:r>
          </a:p>
          <a:p>
            <a:r>
              <a:rPr lang="pt-BR" b="1" dirty="0"/>
              <a:t>Reajuste: que preserve o valor real do benefício</a:t>
            </a:r>
          </a:p>
        </p:txBody>
      </p:sp>
    </p:spTree>
    <p:extLst>
      <p:ext uri="{BB962C8B-B14F-4D97-AF65-F5344CB8AC3E}">
        <p14:creationId xmlns:p14="http://schemas.microsoft.com/office/powerpoint/2010/main" val="2131453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4A4839-F95A-408D-91B3-E3E480D952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b="1" dirty="0"/>
              <a:t>Anexos da Portaria (substituirá a Portaria 402)</a:t>
            </a:r>
          </a:p>
        </p:txBody>
      </p:sp>
    </p:spTree>
    <p:extLst>
      <p:ext uri="{BB962C8B-B14F-4D97-AF65-F5344CB8AC3E}">
        <p14:creationId xmlns:p14="http://schemas.microsoft.com/office/powerpoint/2010/main" val="35371255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D6B7B8-693F-4F81-86BD-7DCC5CBC5E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Aposentadoria por invalidez permanente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4057AA9-0DB4-4624-968A-FEB20C046E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pt-BR" dirty="0"/>
          </a:p>
          <a:p>
            <a:r>
              <a:rPr lang="pt-BR" b="1" dirty="0">
                <a:solidFill>
                  <a:srgbClr val="FF0000"/>
                </a:solidFill>
              </a:rPr>
              <a:t>1ª regra – servidor que ingressou em cargo efetivo a partir de 2004 </a:t>
            </a:r>
            <a:r>
              <a:rPr lang="pt-BR" b="1" dirty="0"/>
              <a:t>(art. 40, § 1º, I, da CF, na redação anterior à emenda):</a:t>
            </a:r>
          </a:p>
          <a:p>
            <a:r>
              <a:rPr lang="pt-BR" b="1" dirty="0"/>
              <a:t>Fixação de proventos: Quando decorrente de acidente do trabalho, moléstia profissional, do trabalho ou doença grave prevista em lei: integrais da média aritmética simples das remunerações de contribuições  correspondentes a  80% do período contributivo a partir de julho de 1994 ou desde o início da contribuição, se posterior </a:t>
            </a:r>
          </a:p>
          <a:p>
            <a:r>
              <a:rPr lang="pt-BR" b="1" dirty="0"/>
              <a:t>Proporcionais ao tempo de contribuição apurado – percentual que se aplicará ao resultado da média ou à remuneração no cargo efetivo (o menor)</a:t>
            </a:r>
          </a:p>
          <a:p>
            <a:r>
              <a:rPr lang="pt-BR" b="1" dirty="0"/>
              <a:t>Reajuste: que preserve o valor real do benefício</a:t>
            </a:r>
          </a:p>
          <a:p>
            <a:r>
              <a:rPr lang="pt-BR" b="1" dirty="0">
                <a:solidFill>
                  <a:srgbClr val="FF0000"/>
                </a:solidFill>
              </a:rPr>
              <a:t>2ª regra – servidor que ingressou em cargo efetivo até 31.12.2003 (</a:t>
            </a:r>
            <a:r>
              <a:rPr lang="pt-BR" b="1" dirty="0"/>
              <a:t>art. 6oA da EC 41): </a:t>
            </a:r>
          </a:p>
          <a:p>
            <a:r>
              <a:rPr lang="pt-BR" b="1" dirty="0"/>
              <a:t>Proventos integrais ou proporcionais sobre a remuneração no cargo efetivo</a:t>
            </a:r>
          </a:p>
          <a:p>
            <a:r>
              <a:rPr lang="pt-BR" b="1" dirty="0"/>
              <a:t>Paridade (que se estende às pensões)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905570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03C625-573E-4F85-AA86-A1656C629F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Pensão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711B2FE-2A2B-4564-8DAF-9C17AE89AB7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  <a:p>
            <a:r>
              <a:rPr lang="pt-BR" b="1" dirty="0"/>
              <a:t>Aplicação do § 7º do art. 40 da CF na redação anterior à emenda e da legislação do ente federativo</a:t>
            </a:r>
          </a:p>
        </p:txBody>
      </p:sp>
    </p:spTree>
    <p:extLst>
      <p:ext uri="{BB962C8B-B14F-4D97-AF65-F5344CB8AC3E}">
        <p14:creationId xmlns:p14="http://schemas.microsoft.com/office/powerpoint/2010/main" val="27307765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17032B-2E47-48A5-8DE4-EA254DC77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Pensão por morte a ser concedida a partir de 2004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7246D6E-F309-47BF-8855-446FC70225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pt-BR" dirty="0"/>
          </a:p>
          <a:p>
            <a:r>
              <a:rPr lang="pt-BR" b="1" dirty="0"/>
              <a:t>Totalidade dos proventos ou da remuneração no cargo efetivo até o limite dos benefícios do RGPS</a:t>
            </a:r>
          </a:p>
          <a:p>
            <a:r>
              <a:rPr lang="pt-BR" b="1" dirty="0"/>
              <a:t>70% da parcela excedente a este limite no caso dos proventos ou da remuneração no cargo efetivo</a:t>
            </a:r>
          </a:p>
          <a:p>
            <a:r>
              <a:rPr lang="pt-BR" b="1" dirty="0"/>
              <a:t>Reajuste que preserve o valor real, exceto pensões decorrentes de aposentadoria por invalidez dos servidores que ingressaram em cargo efetivo até 31.12.2003 e das pensões decorrentes da aposentadoria concedida com base no art. 3º da EC 47, de 2005</a:t>
            </a:r>
          </a:p>
          <a:p>
            <a:r>
              <a:rPr lang="pt-BR" b="1" dirty="0"/>
              <a:t>Beneficiários, rateio, perda da qualidade, reversão de cotas, de acordo com a lei de cada ente</a:t>
            </a:r>
          </a:p>
        </p:txBody>
      </p:sp>
    </p:spTree>
    <p:extLst>
      <p:ext uri="{BB962C8B-B14F-4D97-AF65-F5344CB8AC3E}">
        <p14:creationId xmlns:p14="http://schemas.microsoft.com/office/powerpoint/2010/main" val="38572277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4564BC-4E47-46DD-91BA-70E9E586431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b="1" dirty="0"/>
              <a:t>REGRAS DE TRANSIÇÃO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8B4A23E-3D62-49AA-A201-2F0668E4319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  <a:p>
            <a:r>
              <a:rPr lang="pt-BR" b="1" dirty="0"/>
              <a:t>EC 41/2003 e EC 47/2005</a:t>
            </a:r>
          </a:p>
        </p:txBody>
      </p:sp>
    </p:spTree>
    <p:extLst>
      <p:ext uri="{BB962C8B-B14F-4D97-AF65-F5344CB8AC3E}">
        <p14:creationId xmlns:p14="http://schemas.microsoft.com/office/powerpoint/2010/main" val="16773136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97764C-68C1-49F6-8492-C94ADE4B6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Servidor que ingressou em cargo efetivo até 16.12.98 e até 31.12.2003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334F78E-3413-4DF4-A44E-24F813C3FB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  <a:p>
            <a:r>
              <a:rPr lang="pt-BR" b="1" dirty="0"/>
              <a:t>Até 16.12.98: Duas modalidades de aposentadoria voluntária:</a:t>
            </a:r>
          </a:p>
          <a:p>
            <a:pPr lvl="1"/>
            <a:r>
              <a:rPr lang="pt-BR" b="1" dirty="0"/>
              <a:t>Art. 2º da EC 41, de 2003 – proventos fixados por média/reajuste</a:t>
            </a:r>
          </a:p>
          <a:p>
            <a:pPr lvl="1"/>
            <a:r>
              <a:rPr lang="pt-BR" b="1" dirty="0"/>
              <a:t>Art. 3º da EC 47, de 2005 – proventos integrais sobre a remuneração no cargo efetivo e paridade, estendida às pensões por morte dela decorrentes</a:t>
            </a:r>
          </a:p>
          <a:p>
            <a:r>
              <a:rPr lang="pt-BR" b="1" dirty="0"/>
              <a:t>Até 31.12.2003: art. 6º da EC 41 –  proventos integrais sobre a remuneração no cargo efetivo e paridade </a:t>
            </a:r>
          </a:p>
        </p:txBody>
      </p:sp>
    </p:spTree>
    <p:extLst>
      <p:ext uri="{BB962C8B-B14F-4D97-AF65-F5344CB8AC3E}">
        <p14:creationId xmlns:p14="http://schemas.microsoft.com/office/powerpoint/2010/main" val="16205107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D5534A-1858-41AD-9514-777124AA44B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b="1" dirty="0"/>
              <a:t>Abono de permanência</a:t>
            </a:r>
          </a:p>
        </p:txBody>
      </p:sp>
    </p:spTree>
    <p:extLst>
      <p:ext uri="{BB962C8B-B14F-4D97-AF65-F5344CB8AC3E}">
        <p14:creationId xmlns:p14="http://schemas.microsoft.com/office/powerpoint/2010/main" val="21236609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53AD89-A21D-48D0-B564-88B2E0590C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Abono de permanência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2761691-3045-4FE6-B4D9-6D98AED94A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  <a:p>
            <a:r>
              <a:rPr lang="pt-BR" b="1" dirty="0"/>
              <a:t>Hipóteses:</a:t>
            </a:r>
          </a:p>
          <a:p>
            <a:r>
              <a:rPr lang="pt-BR" b="1" dirty="0"/>
              <a:t>Aposentadoria voluntária prevista no art. 40, § 1º, III, a, da CF, na redação anterior à EC 103</a:t>
            </a:r>
          </a:p>
          <a:p>
            <a:r>
              <a:rPr lang="pt-BR" b="1" dirty="0"/>
              <a:t>Aposentadoria prevista no art. 2º da EC 41</a:t>
            </a:r>
          </a:p>
          <a:p>
            <a:r>
              <a:rPr lang="pt-BR" b="1" dirty="0"/>
              <a:t>Demais hipóteses não estão previstas no Anexo(?) </a:t>
            </a:r>
          </a:p>
          <a:p>
            <a:r>
              <a:rPr lang="pt-BR" b="1" dirty="0"/>
              <a:t>Valor do abono: equivalente ao valor da contribuição previdenciária</a:t>
            </a:r>
          </a:p>
          <a:p>
            <a:r>
              <a:rPr lang="pt-BR" b="1" dirty="0"/>
              <a:t>O abono será devido da data do implemento dos requisitos para aposentadoria</a:t>
            </a:r>
          </a:p>
        </p:txBody>
      </p:sp>
    </p:spTree>
    <p:extLst>
      <p:ext uri="{BB962C8B-B14F-4D97-AF65-F5344CB8AC3E}">
        <p14:creationId xmlns:p14="http://schemas.microsoft.com/office/powerpoint/2010/main" val="328360779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1EA252-E05A-485D-BDDA-E9A0F351B1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b="1" dirty="0"/>
              <a:t>Disposições gerais</a:t>
            </a:r>
          </a:p>
        </p:txBody>
      </p:sp>
    </p:spTree>
    <p:extLst>
      <p:ext uri="{BB962C8B-B14F-4D97-AF65-F5344CB8AC3E}">
        <p14:creationId xmlns:p14="http://schemas.microsoft.com/office/powerpoint/2010/main" val="220416848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D893B6-D8DC-468A-B664-E723BCC9A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Disposições gerais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3F5AF0E-76B8-4A07-9723-7F187853D2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pt-BR" dirty="0"/>
          </a:p>
          <a:p>
            <a:r>
              <a:rPr lang="pt-BR" b="1" dirty="0"/>
              <a:t>Vedada a inclusão nos benefícios de aposentadoria e pensão de parcelas remuneratórias pagas em decorrência do local de trabalho, de função de confiança ou de cargo em comissão e do abono de permanência</a:t>
            </a:r>
          </a:p>
          <a:p>
            <a:r>
              <a:rPr lang="pt-BR" b="1" dirty="0"/>
              <a:t>Não se incluem na vedação as parcelas que forem objeto de contribuição para o servidor que irá aposentar-se por média, observada a remuneração no cargo efetivo</a:t>
            </a:r>
          </a:p>
          <a:p>
            <a:r>
              <a:rPr lang="pt-BR" b="1" dirty="0"/>
              <a:t>O tempo de efetivo exercício no cargo em que se der a aposentadoria deverá ser cumprido no cargo efetivo do qual o servidor seja titular na data imediatamente anterior à da concessão do benefício</a:t>
            </a:r>
          </a:p>
          <a:p>
            <a:r>
              <a:rPr lang="pt-BR" b="1" dirty="0"/>
              <a:t>A Lei não poderá estabelecer qualquer forma de contagem de tempo de contribuição fictício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701912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ítulo 1">
            <a:extLst>
              <a:ext uri="{FF2B5EF4-FFF2-40B4-BE49-F238E27FC236}">
                <a16:creationId xmlns:a16="http://schemas.microsoft.com/office/drawing/2014/main" id="{EBFA3861-ABB4-453F-9D0E-722C215AE05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09800" y="1052513"/>
            <a:ext cx="7772400" cy="5689600"/>
          </a:xfrm>
        </p:spPr>
        <p:txBody>
          <a:bodyPr/>
          <a:lstStyle/>
          <a:p>
            <a:br>
              <a:rPr lang="pt-BR" altLang="pt-BR" b="1"/>
            </a:br>
            <a:endParaRPr lang="pt-BR" altLang="pt-BR" b="1"/>
          </a:p>
        </p:txBody>
      </p:sp>
      <p:pic>
        <p:nvPicPr>
          <p:cNvPr id="48131" name="Picture 2" descr="Agradecimento-Legenda-Obrigada! (2004) | Frases e mensagens, Mensagens,  Palavras simples">
            <a:extLst>
              <a:ext uri="{FF2B5EF4-FFF2-40B4-BE49-F238E27FC236}">
                <a16:creationId xmlns:a16="http://schemas.microsoft.com/office/drawing/2014/main" id="{040EEEC3-88D2-4523-8D71-8868E56E7D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4114" y="-85725"/>
            <a:ext cx="4802187" cy="694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AF3AAE-B85F-48EA-96C7-A09ED08E3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ONZE ANEXOS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6D7193F-24FB-4CCB-B816-30EFE9497D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3328"/>
            <a:ext cx="10515600" cy="5132439"/>
          </a:xfrm>
        </p:spPr>
        <p:txBody>
          <a:bodyPr>
            <a:normAutofit fontScale="25000" lnSpcReduction="20000"/>
          </a:bodyPr>
          <a:lstStyle/>
          <a:p>
            <a:r>
              <a:rPr lang="pt-BR" dirty="0"/>
              <a:t> </a:t>
            </a:r>
            <a:r>
              <a:rPr lang="pt-BR" sz="6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Resumidamente</a:t>
            </a:r>
          </a:p>
          <a:p>
            <a:r>
              <a:rPr lang="pt-BR" sz="6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Anexo I – </a:t>
            </a:r>
            <a:r>
              <a:rPr lang="pt-BR" sz="6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Regras estabelecidas para os servidores federais e para os servidores dos entes que </a:t>
            </a:r>
            <a:r>
              <a:rPr lang="pt-BR" sz="6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adotaram</a:t>
            </a:r>
            <a:r>
              <a:rPr lang="pt-BR" sz="6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EC 103</a:t>
            </a:r>
          </a:p>
          <a:p>
            <a:r>
              <a:rPr lang="pt-BR" sz="6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Anexo II – regras estabelecidas para os entes que </a:t>
            </a:r>
            <a:r>
              <a:rPr lang="pt-BR" sz="6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não </a:t>
            </a:r>
            <a:r>
              <a:rPr lang="pt-BR" sz="6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fizeram alterações na sua legislação decorrentes da EC 103</a:t>
            </a:r>
          </a:p>
          <a:p>
            <a:r>
              <a:rPr lang="pt-BR" sz="6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Anexo III – Instruções para aposentadoria especial para os entes que </a:t>
            </a:r>
            <a:r>
              <a:rPr lang="pt-BR" sz="6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não f</a:t>
            </a:r>
            <a:r>
              <a:rPr lang="pt-BR" sz="6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izeram alterações na sua legislação decorrentes da EC 103</a:t>
            </a:r>
          </a:p>
          <a:p>
            <a:r>
              <a:rPr lang="pt-BR" sz="6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Anexo IV – Instruções para aposentadoria especial para os servidores federais e para os servidores dos entes que </a:t>
            </a:r>
            <a:r>
              <a:rPr lang="pt-BR" sz="6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adotaram</a:t>
            </a:r>
            <a:r>
              <a:rPr lang="pt-BR" sz="6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 EC 103 – §4º. C do art. 40 da CF – atividades especiais (insalubres)</a:t>
            </a:r>
          </a:p>
          <a:p>
            <a:r>
              <a:rPr lang="pt-BR" sz="6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Anexo V – aposentadoria dos servidores com deficiência dos entes que </a:t>
            </a:r>
            <a:r>
              <a:rPr lang="pt-BR" sz="6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não </a:t>
            </a:r>
            <a:r>
              <a:rPr lang="pt-BR" sz="6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observaram as regras estabelecidas na EC 103</a:t>
            </a:r>
          </a:p>
          <a:p>
            <a:r>
              <a:rPr lang="pt-BR" sz="6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Anexo VI  - CTC (modelo)</a:t>
            </a:r>
          </a:p>
          <a:p>
            <a:r>
              <a:rPr lang="pt-BR" sz="6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Anexo VII – Relação da remunerações das contribuições – CTC</a:t>
            </a:r>
          </a:p>
          <a:p>
            <a:r>
              <a:rPr lang="pt-BR" sz="6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Anexo VIII – Declaração para revisão de CTC</a:t>
            </a:r>
          </a:p>
          <a:p>
            <a:r>
              <a:rPr lang="pt-BR" sz="6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Anexo IX – Declaração de tempo de contribuição para fins de obtenção de benefício no RGPS</a:t>
            </a:r>
          </a:p>
          <a:p>
            <a:r>
              <a:rPr lang="pt-BR" sz="6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Anexo X -  Declaração de tempo de Contribuição ao RPPS para aplicação de acordos  internacionais de Previdência Social</a:t>
            </a:r>
          </a:p>
          <a:p>
            <a:r>
              <a:rPr lang="pt-BR" sz="6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Anexo XI - </a:t>
            </a:r>
            <a:r>
              <a:rPr lang="pt-BR" sz="6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PRO-GESTÃO RPPS – Certificação institucional – Ações a serem verificadas em cada dimensão</a:t>
            </a:r>
            <a:endParaRPr lang="pt-BR" sz="6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5947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9FB109-85A0-44EB-B010-E5577AAA8A9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ANEXO I - NORMAS DE BENEFÍCIOS DOS SEGURADOS DOS REGIMES PRÓPRIOS DE PREVIDÊNCIA SOCIAL DA </a:t>
            </a:r>
            <a:r>
              <a:rPr lang="pt-BR" sz="24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UNIÃO</a:t>
            </a:r>
            <a:r>
              <a:rPr lang="pt-BR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 DOS </a:t>
            </a:r>
            <a:r>
              <a:rPr lang="pt-BR" sz="2400" b="1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ENTES FEDERATIVOS </a:t>
            </a:r>
            <a:r>
              <a:rPr lang="pt-BR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QUE ADOTAREM AS MESMAS REGRAS ESTABELECIDAS PARA OS SERVIDORES FEDERAIS PELA EMENDA CONSTITUCIONAL N° 103, DE 2019</a:t>
            </a:r>
            <a:endParaRPr lang="pt-BR" sz="24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EA9282A-A575-4330-9B22-CC92739B33F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  <a:p>
            <a:r>
              <a:rPr lang="pt-BR" b="1" dirty="0"/>
              <a:t>Regras permanentes – Servidores federais que ingressarem após a emenda  e servidores dos entes federativos que ingressarem após a lei de alteração das regras</a:t>
            </a:r>
          </a:p>
        </p:txBody>
      </p:sp>
    </p:spTree>
    <p:extLst>
      <p:ext uri="{BB962C8B-B14F-4D97-AF65-F5344CB8AC3E}">
        <p14:creationId xmlns:p14="http://schemas.microsoft.com/office/powerpoint/2010/main" val="473222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100027-902B-4654-B632-A62E510E4F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580" y="365125"/>
            <a:ext cx="10515600" cy="1460499"/>
          </a:xfrm>
        </p:spPr>
        <p:txBody>
          <a:bodyPr>
            <a:normAutofit fontScale="90000"/>
          </a:bodyPr>
          <a:lstStyle/>
          <a:p>
            <a:pPr algn="ctr"/>
            <a:br>
              <a:rPr lang="pt-BR" sz="2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1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Servidores federais que ingressaram </a:t>
            </a:r>
            <a:r>
              <a:rPr lang="pt-BR" sz="3100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após a emenda ou servidores dos entes que ingressarem após a lei que alterou as regras de aposentadoria (CE, LOM e LC)</a:t>
            </a:r>
            <a:br>
              <a:rPr lang="pt-BR" sz="3100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pt-BR" sz="31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4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6A3C851-0F45-4E4C-8746-A2B8847E81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58633"/>
          </a:xfrm>
        </p:spPr>
        <p:txBody>
          <a:bodyPr>
            <a:normAutofit lnSpcReduction="10000"/>
          </a:bodyPr>
          <a:lstStyle/>
          <a:p>
            <a:pPr algn="l"/>
            <a:endParaRPr lang="pt-BR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BR" b="1" dirty="0"/>
              <a:t>Modalidades (art. 10 da emenda)</a:t>
            </a:r>
          </a:p>
          <a:p>
            <a:r>
              <a:rPr lang="pt-BR" b="1" dirty="0"/>
              <a:t>Aposentadoria voluntária (tempo de contribuição e idade)</a:t>
            </a:r>
          </a:p>
          <a:p>
            <a:r>
              <a:rPr lang="pt-BR" b="1" dirty="0"/>
              <a:t>Fixação de proventos (art. 26 da emenda): média aritmética simples das remunerações de contribuições  correspondentes a 100% do período contributivo a partir de julho de 1994, ou desde o início da contribuição, se posterior, sendo: 60% da média, com acréscimo de 2% para cada ano que exceder a 20 anos de tempo de contribuição</a:t>
            </a:r>
          </a:p>
          <a:p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 caso de servidor submetido ao regime complementar: média limitada ao valor máximo de benefício ao RGPS</a:t>
            </a:r>
          </a:p>
          <a:p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Reajuste: que preserve o valor real do benefício (RGPS ou lei do ente)</a:t>
            </a:r>
          </a:p>
        </p:txBody>
      </p:sp>
    </p:spTree>
    <p:extLst>
      <p:ext uri="{BB962C8B-B14F-4D97-AF65-F5344CB8AC3E}">
        <p14:creationId xmlns:p14="http://schemas.microsoft.com/office/powerpoint/2010/main" val="11548609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D41F58-CF66-4411-8D4D-460F753D4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Independentemente da data de ingresso  (não há regra de transição)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8D2FE96-BD36-408C-88FC-D1279E2BA5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5516" y="1835458"/>
            <a:ext cx="10515600" cy="4351338"/>
          </a:xfrm>
        </p:spPr>
        <p:txBody>
          <a:bodyPr>
            <a:normAutofit fontScale="85000" lnSpcReduction="20000"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Por incapacidade permanente (</a:t>
            </a:r>
            <a:r>
              <a:rPr lang="pt-BR" b="1" dirty="0"/>
              <a:t>art. 10 da emenda)</a:t>
            </a:r>
          </a:p>
          <a:p>
            <a:r>
              <a:rPr lang="pt-BR" b="1" dirty="0"/>
              <a:t>Fixação de proventos (art. 26 da emenda)</a:t>
            </a:r>
          </a:p>
          <a:p>
            <a:r>
              <a:rPr lang="pt-BR" b="1" dirty="0"/>
              <a:t>a) para aposentadoria por incapacidade permanente decorrente de acidente do trabalho, moléstia profissional ou do trabalho: 100% da média</a:t>
            </a:r>
          </a:p>
          <a:p>
            <a:r>
              <a:rPr lang="pt-BR" b="1" dirty="0"/>
              <a:t>b) para aposentadoria por incapacidade permanente decorrente de doenças: 60% da média de 100%, com acréscimo de 2% para cada ano que exceder a 20 anos de contribuição</a:t>
            </a:r>
          </a:p>
          <a:p>
            <a:r>
              <a:rPr lang="pt-BR" b="1" dirty="0">
                <a:solidFill>
                  <a:srgbClr val="FF0000"/>
                </a:solidFill>
              </a:rPr>
              <a:t>Compulsória </a:t>
            </a:r>
            <a:r>
              <a:rPr lang="pt-BR" b="1" dirty="0"/>
              <a:t>(art. 40, § 1º, II – não foi alterado pela emenda)</a:t>
            </a:r>
          </a:p>
          <a:p>
            <a:r>
              <a:rPr lang="pt-BR" b="1" dirty="0"/>
              <a:t>Fixação de proventos (art. 26 da emenda)</a:t>
            </a:r>
          </a:p>
          <a:p>
            <a:pPr marL="0" indent="0">
              <a:buNone/>
            </a:pPr>
            <a:r>
              <a:rPr lang="pt-BR" b="1" dirty="0"/>
              <a:t> resultado do tempo de contribuição dividido por 20 anos, limitado a um inteiro, multiplicado pelo valor apurado da média (60% dos 100% da média, acrescido de 2% por ano que exceder a 20 anos</a:t>
            </a:r>
            <a:r>
              <a:rPr lang="pt-BR" dirty="0"/>
              <a:t>)</a:t>
            </a:r>
          </a:p>
          <a:p>
            <a:pPr marL="0" indent="0">
              <a:buNone/>
            </a:pPr>
            <a:r>
              <a:rPr lang="pt-BR" b="1" dirty="0"/>
              <a:t>Reajuste: que preserve o valor real do benefício (RGPS ou lei do ente)</a:t>
            </a:r>
          </a:p>
          <a:p>
            <a:endParaRPr lang="pt-BR" b="1" dirty="0"/>
          </a:p>
          <a:p>
            <a:endParaRPr lang="pt-BR" b="1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805768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FB644D-D071-43DF-9AEC-964789E8E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br>
              <a:rPr lang="pt-BR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Servidores federais que ingressaram </a:t>
            </a:r>
            <a:r>
              <a:rPr lang="pt-BR" sz="2800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após a emenda ou servidores dos entes que ingressarem após a lei que alterou as regras de aposentadoria (CE, LOM e LC)</a:t>
            </a:r>
            <a:br>
              <a:rPr lang="pt-BR" sz="2800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t-BR" sz="28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376C4CA-FA7F-4260-AF23-BF3CE99E03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b="1" dirty="0">
                <a:solidFill>
                  <a:srgbClr val="C00000"/>
                </a:solidFill>
              </a:rPr>
              <a:t>Aposentadorias especiais (</a:t>
            </a:r>
            <a:r>
              <a:rPr lang="pt-BR" b="1" dirty="0"/>
              <a:t>art. 10):</a:t>
            </a:r>
          </a:p>
          <a:p>
            <a:r>
              <a:rPr lang="pt-BR" b="1" dirty="0">
                <a:solidFill>
                  <a:srgbClr val="FF0000"/>
                </a:solidFill>
              </a:rPr>
              <a:t>Professor:</a:t>
            </a:r>
            <a:r>
              <a:rPr lang="pt-BR" b="1" dirty="0"/>
              <a:t> tempo e idade reduzidos em cinco anos. Efetivo exercício das funções do magistério na educação infantil, ensino fundamental e médio – adotados os parâmetros definidos pela Lei 11.301/2006 e ADI 3772</a:t>
            </a:r>
          </a:p>
          <a:p>
            <a:r>
              <a:rPr lang="pt-BR" b="1" dirty="0">
                <a:solidFill>
                  <a:srgbClr val="FF0000"/>
                </a:solidFill>
              </a:rPr>
              <a:t>Policial civil </a:t>
            </a:r>
            <a:r>
              <a:rPr lang="pt-BR" b="1" dirty="0"/>
              <a:t>(DF), Policial legislativo, Policial federal (rodoviário, ferroviário) agente federal penitenciário ou socioeducativo: tempo e idade reduzidos</a:t>
            </a:r>
          </a:p>
          <a:p>
            <a:r>
              <a:rPr lang="pt-BR" b="1" dirty="0">
                <a:solidFill>
                  <a:srgbClr val="FF0000"/>
                </a:solidFill>
              </a:rPr>
              <a:t>O segurado cujas atividades especiais </a:t>
            </a:r>
            <a:r>
              <a:rPr lang="pt-BR" b="1" dirty="0"/>
              <a:t>sejam exercidas com efetiva exposição aos </a:t>
            </a:r>
            <a:r>
              <a:rPr lang="pt-BR" b="1" dirty="0">
                <a:solidFill>
                  <a:srgbClr val="FF0000"/>
                </a:solidFill>
              </a:rPr>
              <a:t>agentes insalubres</a:t>
            </a:r>
            <a:r>
              <a:rPr lang="pt-BR" b="1" dirty="0"/>
              <a:t>: redução de tempo de contribuição e idade igual para ambos os gêneros</a:t>
            </a:r>
          </a:p>
          <a:p>
            <a:r>
              <a:rPr lang="pt-BR" b="1" dirty="0">
                <a:solidFill>
                  <a:srgbClr val="FF0000"/>
                </a:solidFill>
              </a:rPr>
              <a:t>Servidor com deficiência (</a:t>
            </a:r>
            <a:r>
              <a:rPr lang="pt-BR" b="1" dirty="0"/>
              <a:t>art. 22 da emenda): requisitos da LC 142/2013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893722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FB644D-D071-43DF-9AEC-964789E8E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6646"/>
            <a:ext cx="10515600" cy="1366684"/>
          </a:xfrm>
        </p:spPr>
        <p:txBody>
          <a:bodyPr>
            <a:noAutofit/>
          </a:bodyPr>
          <a:lstStyle/>
          <a:p>
            <a:pPr algn="ctr"/>
            <a:r>
              <a:rPr lang="pt-BR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Servidores federais que ingressaram </a:t>
            </a:r>
            <a:r>
              <a:rPr lang="pt-BR" sz="2800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após a emenda ou servidores dos entes que ingressarem após a lei que alterou as regras de aposentadoria (CE, LOM e LC)</a:t>
            </a:r>
            <a:br>
              <a:rPr lang="pt-BR" sz="2800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t-BR" sz="28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376C4CA-FA7F-4260-AF23-BF3CE99E03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Aposentadorias especiais</a:t>
            </a:r>
            <a:r>
              <a:rPr lang="pt-BR" b="1" dirty="0"/>
              <a:t>:</a:t>
            </a:r>
          </a:p>
          <a:p>
            <a:r>
              <a:rPr lang="pt-BR" b="1" dirty="0"/>
              <a:t>Fixação de proventos (art. 26 da emenda):  média aritmética simples das remunerações de contribuições  correspondentes a 100% do período contributivo a partir de julho de 1994, sendo 60% da média, com acréscimo de 2% para cada ano que exceder a 20 anos de tempo de contribuição</a:t>
            </a:r>
          </a:p>
          <a:p>
            <a:pPr algn="just"/>
            <a:r>
              <a:rPr lang="pt-BR" b="1" dirty="0"/>
              <a:t>Segurado com deficiência: critérios de cálculo previstos na LC 142/2013:</a:t>
            </a:r>
          </a:p>
          <a:p>
            <a:pPr algn="just"/>
            <a:r>
              <a:rPr lang="pt-BR" b="1" dirty="0"/>
              <a:t>a) - 100% da média (deficiência grave, média ou moderada) e</a:t>
            </a:r>
          </a:p>
          <a:p>
            <a:pPr algn="just"/>
            <a:r>
              <a:rPr lang="pt-BR" b="1" dirty="0"/>
              <a:t>b)70% (setenta por cento) mais 1% (um por cento) do salário de benefício por grupo de 12 (doze) contribuições mensais até o máximo de 30% (trinta por cento), no caso de aposentadoria por idade</a:t>
            </a:r>
          </a:p>
          <a:p>
            <a:pPr algn="just"/>
            <a:r>
              <a:rPr lang="pt-BR" b="1" dirty="0"/>
              <a:t>Reajuste: que preserve o valor real do benefício (RGPS ou lei do ente)</a:t>
            </a:r>
          </a:p>
          <a:p>
            <a:endParaRPr lang="pt-BR" b="1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275453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9FB109-85A0-44EB-B010-E5577AAA8A9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ANEXO I - NORMAS DE BENEFÍCIOS DOS SEGURADOS DOS REGIMES PRÓPRIOS DE PREVIDÊNCIA SOCIAL DA </a:t>
            </a:r>
            <a:r>
              <a:rPr lang="pt-BR" sz="24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UNIÃO</a:t>
            </a:r>
            <a:r>
              <a:rPr lang="pt-BR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 DOS </a:t>
            </a:r>
            <a:r>
              <a:rPr lang="pt-BR" sz="2400" b="1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ENTES FEDERATIVOS </a:t>
            </a:r>
            <a:r>
              <a:rPr lang="pt-BR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QUE ADOTAREM AS MESMAS REGRAS ESTABELECIDAS PARA OS SERVIDORES FEDERAIS PELA EMENDA CONSTITUCIONAL N° 103, DE 2019</a:t>
            </a:r>
            <a:endParaRPr lang="pt-BR" sz="24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EA9282A-A575-4330-9B22-CC92739B33F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pt-BR" sz="3600" dirty="0"/>
          </a:p>
          <a:p>
            <a:r>
              <a:rPr lang="pt-BR" sz="4000" dirty="0"/>
              <a:t>Regras de transição</a:t>
            </a:r>
          </a:p>
        </p:txBody>
      </p:sp>
    </p:spTree>
    <p:extLst>
      <p:ext uri="{BB962C8B-B14F-4D97-AF65-F5344CB8AC3E}">
        <p14:creationId xmlns:p14="http://schemas.microsoft.com/office/powerpoint/2010/main" val="22518920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</TotalTime>
  <Words>2755</Words>
  <Application>Microsoft Office PowerPoint</Application>
  <PresentationFormat>Widescreen</PresentationFormat>
  <Paragraphs>159</Paragraphs>
  <Slides>29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29</vt:i4>
      </vt:variant>
    </vt:vector>
  </HeadingPairs>
  <TitlesOfParts>
    <vt:vector size="35" baseType="lpstr">
      <vt:lpstr>Arial</vt:lpstr>
      <vt:lpstr>Calibri</vt:lpstr>
      <vt:lpstr>Calibri Light</vt:lpstr>
      <vt:lpstr>rawline</vt:lpstr>
      <vt:lpstr>Times New Roman</vt:lpstr>
      <vt:lpstr>Tema do Office</vt:lpstr>
      <vt:lpstr>16º Congresso estadual de Previdência - APEPREM</vt:lpstr>
      <vt:lpstr>Anexos da Portaria (substituirá a Portaria 402)</vt:lpstr>
      <vt:lpstr>ONZE ANEXOS</vt:lpstr>
      <vt:lpstr>ANEXO I - NORMAS DE BENEFÍCIOS DOS SEGURADOS DOS REGIMES PRÓPRIOS DE PREVIDÊNCIA SOCIAL DA UNIÃO E DOS ENTES FEDERATIVOS QUE ADOTAREM AS MESMAS REGRAS ESTABELECIDAS PARA OS SERVIDORES FEDERAIS PELA EMENDA CONSTITUCIONAL N° 103, DE 2019</vt:lpstr>
      <vt:lpstr>    Servidores federais que ingressaram após a emenda ou servidores dos entes que ingressarem após a lei que alterou as regras de aposentadoria (CE, LOM e LC)   </vt:lpstr>
      <vt:lpstr>Independentemente da data de ingresso  (não há regra de transição)</vt:lpstr>
      <vt:lpstr> Servidores federais que ingressaram após a emenda ou servidores dos entes que ingressarem após a lei que alterou as regras de aposentadoria (CE, LOM e LC) </vt:lpstr>
      <vt:lpstr>Servidores federais que ingressaram após a emenda ou servidores dos entes que ingressarem após a lei que alterou as regras de aposentadoria (CE, LOM e LC) </vt:lpstr>
      <vt:lpstr>ANEXO I - NORMAS DE BENEFÍCIOS DOS SEGURADOS DOS REGIMES PRÓPRIOS DE PREVIDÊNCIA SOCIAL DA UNIÃO E DOS ENTES FEDERATIVOS QUE ADOTAREM AS MESMAS REGRAS ESTABELECIDAS PARA OS SERVIDORES FEDERAIS PELA EMENDA CONSTITUCIONAL N° 103, DE 2019</vt:lpstr>
      <vt:lpstr>Servidores federais que ingressaram em cargo efetivo até a data da emenda ou servidores que ingressaram até a data da lei que adotar as mesmas regras da EC no.103</vt:lpstr>
      <vt:lpstr>Servidores federais que ingressaram em cargo efetivo até a data da emenda ou servidores que ingressaram até a data da lei que adotar as mesmas regras da EC no.103</vt:lpstr>
      <vt:lpstr>Servidores federais que ingressaram em cargo efetivo até a data da emenda ou servidores que ingressaram até a data da lei que adotar as mesmas regras da EC no.103</vt:lpstr>
      <vt:lpstr>Servidores federais que ingressaram em cargo efetivo até a data da emenda ou servidores que ingressaram até a data da lei que adotar as mesmas regras da EC no.103</vt:lpstr>
      <vt:lpstr>Regra do direito adquirido, pensão por morte </vt:lpstr>
      <vt:lpstr>Abono de permanência</vt:lpstr>
      <vt:lpstr>  ANEXO II - NORMAS DE CONCESSÃO, CÁLCULO E REAJUSTAMENTO DE BENEFÍCIOS AOS SEGURADOS DOS REGIMES PRÓPRIOS DE PREVIDÊNCIA SOCIAL DOS ENTES FEDERATIVOS QUE NÃO FIZERAM ALTERAÇÕES NA SUA LEGISLAÇÃO DECORRENTES DA EMENDA CONSTITUCIONAL N° 103, DE 2019 </vt:lpstr>
      <vt:lpstr>Servidores que ingressaram em cargo efetivo após janeiro de 2004</vt:lpstr>
      <vt:lpstr>Independentemente da data de ingresso</vt:lpstr>
      <vt:lpstr>Independentemente da data de ingresso</vt:lpstr>
      <vt:lpstr>Aposentadoria por invalidez permanente</vt:lpstr>
      <vt:lpstr>Pensão</vt:lpstr>
      <vt:lpstr>Pensão por morte a ser concedida a partir de 2004</vt:lpstr>
      <vt:lpstr>REGRAS DE TRANSIÇÃO</vt:lpstr>
      <vt:lpstr>Servidor que ingressou em cargo efetivo até 16.12.98 e até 31.12.2003</vt:lpstr>
      <vt:lpstr>Abono de permanência</vt:lpstr>
      <vt:lpstr>Abono de permanência</vt:lpstr>
      <vt:lpstr>Disposições gerais</vt:lpstr>
      <vt:lpstr>Disposições gerais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Anexos da Portaria</dc:title>
  <dc:creator>Magadar Rosália Costa Briguet</dc:creator>
  <cp:lastModifiedBy>Magadar Rosália Costa Briguet</cp:lastModifiedBy>
  <cp:revision>33</cp:revision>
  <dcterms:created xsi:type="dcterms:W3CDTF">2020-10-13T18:07:20Z</dcterms:created>
  <dcterms:modified xsi:type="dcterms:W3CDTF">2020-10-14T00:16:05Z</dcterms:modified>
</cp:coreProperties>
</file>